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4630400" cy="8229600"/>
  <p:notesSz cx="8229600" cy="14630400"/>
  <p:embeddedFontLst>
    <p:embeddedFont>
      <p:font typeface="Nobile" panose="020B0604020202020204" charset="0"/>
      <p:regular r:id="rId16"/>
    </p:embeddedFont>
    <p:embeddedFont>
      <p:font typeface="Calibri" panose="020F0502020204030204" pitchFamily="34" charset="0"/>
      <p:regular r:id="rId17"/>
      <p:bold r:id="rId18"/>
      <p:italic r:id="rId19"/>
      <p:boldItalic r:id="rId20"/>
    </p:embeddedFont>
    <p:embeddedFont>
      <p:font typeface="Corben" panose="020B0604020202020204" charset="0"/>
      <p:regular r:id="rId21"/>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72" d="100"/>
          <a:sy n="72" d="100"/>
        </p:scale>
        <p:origin x="523"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927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2690218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30139404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4192275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9F9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9F9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9F9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9F9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9F9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9F9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2F7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9F9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9F9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2F7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hyperlink" Target="mailto:practicasts@ugr.es"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mailto:PRACTICASTS@UGR.ES"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hyperlink" Target="mailto:practicasts@ugr.e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hyperlink" Target="mailto:practicasts@ugr.e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CCCCFF">
            <a:alpha val="92000"/>
          </a:srgbClr>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224915"/>
            <a:ext cx="7556421" cy="2480310"/>
          </a:xfrm>
          <a:prstGeom prst="rect">
            <a:avLst/>
          </a:prstGeom>
          <a:noFill/>
          <a:ln/>
        </p:spPr>
        <p:txBody>
          <a:bodyPr wrap="square" lIns="0" tIns="0" rIns="0" bIns="0" rtlCol="0" anchor="t"/>
          <a:lstStyle/>
          <a:p>
            <a:pPr marL="0" indent="0" algn="ctr">
              <a:lnSpc>
                <a:spcPts val="4850"/>
              </a:lnSpc>
              <a:buNone/>
            </a:pPr>
            <a:r>
              <a:rPr lang="en-US" sz="3900" dirty="0">
                <a:solidFill>
                  <a:srgbClr val="4967E9"/>
                </a:solidFill>
                <a:latin typeface="Corben" pitchFamily="34" charset="0"/>
                <a:ea typeface="Corben" pitchFamily="34" charset="-122"/>
                <a:cs typeface="Corben" pitchFamily="34" charset="-120"/>
              </a:rPr>
              <a:t>Información sobre la asignatura de prácticas curriculares (externas en organizaciones sociales)</a:t>
            </a:r>
            <a:endParaRPr lang="en-US" sz="3900" dirty="0"/>
          </a:p>
        </p:txBody>
      </p:sp>
      <p:sp>
        <p:nvSpPr>
          <p:cNvPr id="4" name="Text 1"/>
          <p:cNvSpPr/>
          <p:nvPr/>
        </p:nvSpPr>
        <p:spPr>
          <a:xfrm>
            <a:off x="2587228" y="4002881"/>
            <a:ext cx="3969425" cy="496133"/>
          </a:xfrm>
          <a:prstGeom prst="rect">
            <a:avLst/>
          </a:prstGeom>
          <a:noFill/>
          <a:ln/>
        </p:spPr>
        <p:txBody>
          <a:bodyPr wrap="none" lIns="0" tIns="0" rIns="0" bIns="0" rtlCol="0" anchor="t"/>
          <a:lstStyle/>
          <a:p>
            <a:pPr marL="0" indent="0" algn="ctr">
              <a:lnSpc>
                <a:spcPts val="3900"/>
              </a:lnSpc>
              <a:buNone/>
            </a:pPr>
            <a:r>
              <a:rPr lang="en-US" sz="3100" dirty="0">
                <a:solidFill>
                  <a:srgbClr val="1B1B27"/>
                </a:solidFill>
                <a:latin typeface="Corben" pitchFamily="34" charset="0"/>
                <a:ea typeface="Corben" pitchFamily="34" charset="-122"/>
                <a:cs typeface="Corben" pitchFamily="34" charset="-120"/>
              </a:rPr>
              <a:t>Curso 2025/26</a:t>
            </a:r>
            <a:endParaRPr lang="en-US" sz="3100" dirty="0"/>
          </a:p>
        </p:txBody>
      </p:sp>
      <p:sp>
        <p:nvSpPr>
          <p:cNvPr id="5" name="Text 2"/>
          <p:cNvSpPr/>
          <p:nvPr/>
        </p:nvSpPr>
        <p:spPr>
          <a:xfrm>
            <a:off x="793790" y="4796671"/>
            <a:ext cx="7556421" cy="396954"/>
          </a:xfrm>
          <a:prstGeom prst="rect">
            <a:avLst/>
          </a:prstGeom>
          <a:noFill/>
          <a:ln/>
        </p:spPr>
        <p:txBody>
          <a:bodyPr wrap="none" lIns="0" tIns="0" rIns="0" bIns="0" rtlCol="0" anchor="t"/>
          <a:lstStyle/>
          <a:p>
            <a:pPr marL="0" indent="0" algn="ctr">
              <a:lnSpc>
                <a:spcPts val="3100"/>
              </a:lnSpc>
              <a:buNone/>
            </a:pPr>
            <a:r>
              <a:rPr lang="en-US" sz="1950" dirty="0">
                <a:solidFill>
                  <a:srgbClr val="404155"/>
                </a:solidFill>
                <a:latin typeface="Nobile" pitchFamily="34" charset="0"/>
                <a:ea typeface="Nobile" pitchFamily="34" charset="-122"/>
                <a:cs typeface="Nobile" pitchFamily="34" charset="-120"/>
              </a:rPr>
              <a:t>Facultad de Trabajo Social - Universidad de Granada</a:t>
            </a:r>
            <a:endParaRPr lang="en-US" sz="1950" dirty="0"/>
          </a:p>
        </p:txBody>
      </p:sp>
      <p:sp>
        <p:nvSpPr>
          <p:cNvPr id="6" name="Text 3"/>
          <p:cNvSpPr/>
          <p:nvPr/>
        </p:nvSpPr>
        <p:spPr>
          <a:xfrm>
            <a:off x="793790" y="5416867"/>
            <a:ext cx="7556421" cy="158769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En esta presentación conoceréis todos los aspectos fundamentales: duración, evaluación, procedimientos de asignación, centros disponibles y requisitos de asistencia. Es fundamental que comprendáis estos aspectos para planificar adecuadamente vuestro curso académico y aprovechar al máximo esta experiencia formativa práctica.</a:t>
            </a:r>
            <a:endParaRPr lang="en-US" sz="155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87956" y="541734"/>
            <a:ext cx="5360313" cy="400169"/>
          </a:xfrm>
          <a:prstGeom prst="rect">
            <a:avLst/>
          </a:prstGeom>
          <a:noFill/>
          <a:ln/>
        </p:spPr>
        <p:txBody>
          <a:bodyPr wrap="none" lIns="0" tIns="0" rIns="0" bIns="0" rtlCol="0" anchor="t"/>
          <a:lstStyle/>
          <a:p>
            <a:pPr marL="0" indent="0" algn="l">
              <a:lnSpc>
                <a:spcPts val="3150"/>
              </a:lnSpc>
              <a:buNone/>
            </a:pPr>
            <a:r>
              <a:rPr lang="en-US" sz="2500" dirty="0">
                <a:solidFill>
                  <a:srgbClr val="1B1B27"/>
                </a:solidFill>
                <a:latin typeface="Corben" pitchFamily="34" charset="0"/>
                <a:ea typeface="Corben" pitchFamily="34" charset="-122"/>
                <a:cs typeface="Corben" pitchFamily="34" charset="-120"/>
              </a:rPr>
              <a:t>Seminarios: estructura y contenidos</a:t>
            </a:r>
            <a:endParaRPr lang="en-US" sz="2500" dirty="0"/>
          </a:p>
        </p:txBody>
      </p:sp>
      <p:sp>
        <p:nvSpPr>
          <p:cNvPr id="3" name="Text 1"/>
          <p:cNvSpPr/>
          <p:nvPr/>
        </p:nvSpPr>
        <p:spPr>
          <a:xfrm>
            <a:off x="787956" y="1198007"/>
            <a:ext cx="13054489" cy="409813"/>
          </a:xfrm>
          <a:prstGeom prst="rect">
            <a:avLst/>
          </a:prstGeom>
          <a:noFill/>
          <a:ln/>
        </p:spPr>
        <p:txBody>
          <a:bodyPr wrap="square" lIns="0" tIns="0" rIns="0" bIns="0" rtlCol="0" anchor="t"/>
          <a:lstStyle/>
          <a:p>
            <a:pPr marL="0" indent="0" algn="l">
              <a:lnSpc>
                <a:spcPts val="1600"/>
              </a:lnSpc>
              <a:buNone/>
            </a:pPr>
            <a:r>
              <a:rPr lang="en-US" sz="1000" dirty="0">
                <a:solidFill>
                  <a:srgbClr val="404155"/>
                </a:solidFill>
                <a:latin typeface="Nobile" pitchFamily="34" charset="0"/>
                <a:ea typeface="Nobile" pitchFamily="34" charset="-122"/>
                <a:cs typeface="Nobile" pitchFamily="34" charset="-120"/>
              </a:rPr>
              <a:t>Los seminarios constituyen espacios formativos estructurados que complementan la experiencia en el centro de prácticas, aportando contenidos específicos y facilitando la reflexión grupal sobre aspectos clave de la intervención social. Su carácter es </a:t>
            </a:r>
            <a:r>
              <a:rPr lang="en-US" sz="1000" b="1" dirty="0">
                <a:solidFill>
                  <a:srgbClr val="4967E9"/>
                </a:solidFill>
                <a:latin typeface="Nobile" pitchFamily="34" charset="0"/>
                <a:ea typeface="Nobile" pitchFamily="34" charset="-122"/>
                <a:cs typeface="Nobile" pitchFamily="34" charset="-120"/>
              </a:rPr>
              <a:t>OBLIGATORIO y PRESENCIAL</a:t>
            </a:r>
            <a:r>
              <a:rPr lang="en-US" sz="1000" dirty="0">
                <a:solidFill>
                  <a:srgbClr val="404155"/>
                </a:solidFill>
                <a:latin typeface="Nobile" pitchFamily="34" charset="0"/>
                <a:ea typeface="Nobile" pitchFamily="34" charset="-122"/>
                <a:cs typeface="Nobile" pitchFamily="34" charset="-120"/>
              </a:rPr>
              <a:t>, salvo para quienes residan o realicen sus prácticas a más de 100 km, que podrán seguirlos en modalidad virtual.</a:t>
            </a:r>
            <a:endParaRPr lang="en-US" sz="1000" dirty="0"/>
          </a:p>
        </p:txBody>
      </p:sp>
      <p:sp>
        <p:nvSpPr>
          <p:cNvPr id="4" name="Shape 2"/>
          <p:cNvSpPr/>
          <p:nvPr/>
        </p:nvSpPr>
        <p:spPr>
          <a:xfrm>
            <a:off x="787956" y="3872627"/>
            <a:ext cx="13054489" cy="15240"/>
          </a:xfrm>
          <a:prstGeom prst="roundRect">
            <a:avLst>
              <a:gd name="adj" fmla="val 352921"/>
            </a:avLst>
          </a:prstGeom>
          <a:solidFill>
            <a:srgbClr val="B8BFDF"/>
          </a:solidFill>
          <a:ln/>
        </p:spPr>
      </p:sp>
      <p:sp>
        <p:nvSpPr>
          <p:cNvPr id="5" name="Shape 3"/>
          <p:cNvSpPr/>
          <p:nvPr/>
        </p:nvSpPr>
        <p:spPr>
          <a:xfrm>
            <a:off x="4003953" y="3488531"/>
            <a:ext cx="15240" cy="384096"/>
          </a:xfrm>
          <a:prstGeom prst="roundRect">
            <a:avLst>
              <a:gd name="adj" fmla="val 352921"/>
            </a:avLst>
          </a:prstGeom>
          <a:solidFill>
            <a:srgbClr val="B8BFDF"/>
          </a:solidFill>
          <a:ln/>
        </p:spPr>
      </p:sp>
      <p:sp>
        <p:nvSpPr>
          <p:cNvPr id="6" name="Shape 4"/>
          <p:cNvSpPr/>
          <p:nvPr/>
        </p:nvSpPr>
        <p:spPr>
          <a:xfrm>
            <a:off x="3867507" y="3728561"/>
            <a:ext cx="288131" cy="288131"/>
          </a:xfrm>
          <a:prstGeom prst="roundRect">
            <a:avLst>
              <a:gd name="adj" fmla="val 18667"/>
            </a:avLst>
          </a:prstGeom>
          <a:solidFill>
            <a:srgbClr val="D2D9F9"/>
          </a:solidFill>
          <a:ln w="7620">
            <a:solidFill>
              <a:srgbClr val="B8BFDF"/>
            </a:solidFill>
            <a:prstDash val="solid"/>
          </a:ln>
        </p:spPr>
      </p:sp>
      <p:sp>
        <p:nvSpPr>
          <p:cNvPr id="7" name="Text 5"/>
          <p:cNvSpPr/>
          <p:nvPr/>
        </p:nvSpPr>
        <p:spPr>
          <a:xfrm>
            <a:off x="3915549" y="3752612"/>
            <a:ext cx="192048" cy="240030"/>
          </a:xfrm>
          <a:prstGeom prst="rect">
            <a:avLst/>
          </a:prstGeom>
          <a:noFill/>
          <a:ln/>
        </p:spPr>
        <p:txBody>
          <a:bodyPr wrap="none" lIns="0" tIns="0" rIns="0" bIns="0" rtlCol="0" anchor="t"/>
          <a:lstStyle/>
          <a:p>
            <a:pPr marL="0" indent="0" algn="ctr">
              <a:lnSpc>
                <a:spcPts val="1500"/>
              </a:lnSpc>
              <a:buNone/>
            </a:pPr>
            <a:r>
              <a:rPr lang="en-US" sz="1500" dirty="0">
                <a:solidFill>
                  <a:srgbClr val="404155"/>
                </a:solidFill>
                <a:latin typeface="Corben" pitchFamily="34" charset="0"/>
                <a:ea typeface="Corben" pitchFamily="34" charset="-122"/>
                <a:cs typeface="Corben" pitchFamily="34" charset="-120"/>
              </a:rPr>
              <a:t>1</a:t>
            </a:r>
            <a:endParaRPr lang="en-US" sz="1500" dirty="0"/>
          </a:p>
        </p:txBody>
      </p:sp>
      <p:sp>
        <p:nvSpPr>
          <p:cNvPr id="8" name="Text 6"/>
          <p:cNvSpPr/>
          <p:nvPr/>
        </p:nvSpPr>
        <p:spPr>
          <a:xfrm>
            <a:off x="2839522" y="1751886"/>
            <a:ext cx="2344103" cy="200025"/>
          </a:xfrm>
          <a:prstGeom prst="rect">
            <a:avLst/>
          </a:prstGeom>
          <a:noFill/>
          <a:ln/>
        </p:spPr>
        <p:txBody>
          <a:bodyPr wrap="none" lIns="0" tIns="0" rIns="0" bIns="0" rtlCol="0" anchor="t"/>
          <a:lstStyle/>
          <a:p>
            <a:pPr marL="0" indent="0" algn="ctr">
              <a:lnSpc>
                <a:spcPts val="1550"/>
              </a:lnSpc>
              <a:buNone/>
            </a:pPr>
            <a:r>
              <a:rPr lang="en-US" sz="1250" dirty="0">
                <a:solidFill>
                  <a:srgbClr val="404155"/>
                </a:solidFill>
                <a:latin typeface="Corben" pitchFamily="34" charset="0"/>
                <a:ea typeface="Corben" pitchFamily="34" charset="-122"/>
                <a:cs typeface="Corben" pitchFamily="34" charset="-120"/>
              </a:rPr>
              <a:t>Seminario común de inmersión</a:t>
            </a:r>
            <a:endParaRPr lang="en-US" sz="1250" dirty="0"/>
          </a:p>
        </p:txBody>
      </p:sp>
      <p:sp>
        <p:nvSpPr>
          <p:cNvPr id="9" name="Text 7"/>
          <p:cNvSpPr/>
          <p:nvPr/>
        </p:nvSpPr>
        <p:spPr>
          <a:xfrm>
            <a:off x="915948" y="2028706"/>
            <a:ext cx="6191250" cy="204907"/>
          </a:xfrm>
          <a:prstGeom prst="rect">
            <a:avLst/>
          </a:prstGeom>
          <a:noFill/>
          <a:ln/>
        </p:spPr>
        <p:txBody>
          <a:bodyPr wrap="none" lIns="0" tIns="0" rIns="0" bIns="0" rtlCol="0" anchor="t"/>
          <a:lstStyle/>
          <a:p>
            <a:pPr marL="0" indent="0" algn="ctr">
              <a:lnSpc>
                <a:spcPts val="1600"/>
              </a:lnSpc>
              <a:buNone/>
            </a:pPr>
            <a:r>
              <a:rPr lang="en-US" sz="1000" dirty="0">
                <a:solidFill>
                  <a:srgbClr val="404155"/>
                </a:solidFill>
                <a:latin typeface="Nobile" pitchFamily="34" charset="0"/>
                <a:ea typeface="Nobile" pitchFamily="34" charset="-122"/>
                <a:cs typeface="Nobile" pitchFamily="34" charset="-120"/>
              </a:rPr>
              <a:t>Octubre (3, 10 y 17)</a:t>
            </a:r>
            <a:endParaRPr lang="en-US" sz="1000" dirty="0"/>
          </a:p>
        </p:txBody>
      </p:sp>
      <p:sp>
        <p:nvSpPr>
          <p:cNvPr id="10" name="Text 8"/>
          <p:cNvSpPr/>
          <p:nvPr/>
        </p:nvSpPr>
        <p:spPr>
          <a:xfrm>
            <a:off x="915948" y="2310408"/>
            <a:ext cx="6191250" cy="204907"/>
          </a:xfrm>
          <a:prstGeom prst="rect">
            <a:avLst/>
          </a:prstGeom>
          <a:noFill/>
          <a:ln/>
        </p:spPr>
        <p:txBody>
          <a:bodyPr wrap="none" lIns="0" tIns="0" rIns="0" bIns="0" rtlCol="0" anchor="t"/>
          <a:lstStyle/>
          <a:p>
            <a:pPr marL="0" indent="0" algn="ctr">
              <a:lnSpc>
                <a:spcPts val="1600"/>
              </a:lnSpc>
              <a:buNone/>
            </a:pPr>
            <a:r>
              <a:rPr lang="en-US" sz="1000" b="1" dirty="0">
                <a:solidFill>
                  <a:srgbClr val="404155"/>
                </a:solidFill>
                <a:latin typeface="Nobile" pitchFamily="34" charset="0"/>
                <a:ea typeface="Nobile" pitchFamily="34" charset="-122"/>
                <a:cs typeface="Nobile" pitchFamily="34" charset="-120"/>
              </a:rPr>
              <a:t>Tres sesiones</a:t>
            </a:r>
            <a:endParaRPr lang="en-US" sz="1000" dirty="0"/>
          </a:p>
        </p:txBody>
      </p:sp>
      <p:sp>
        <p:nvSpPr>
          <p:cNvPr id="11" name="Text 9"/>
          <p:cNvSpPr/>
          <p:nvPr/>
        </p:nvSpPr>
        <p:spPr>
          <a:xfrm>
            <a:off x="915948" y="2592110"/>
            <a:ext cx="6191250" cy="204907"/>
          </a:xfrm>
          <a:prstGeom prst="rect">
            <a:avLst/>
          </a:prstGeom>
          <a:noFill/>
          <a:ln/>
        </p:spPr>
        <p:txBody>
          <a:bodyPr wrap="none" lIns="0" tIns="0" rIns="0" bIns="0" rtlCol="0" anchor="t"/>
          <a:lstStyle/>
          <a:p>
            <a:pPr marL="0" indent="0" algn="ctr">
              <a:lnSpc>
                <a:spcPts val="1600"/>
              </a:lnSpc>
              <a:buNone/>
            </a:pPr>
            <a:r>
              <a:rPr lang="en-US" sz="1000" dirty="0">
                <a:solidFill>
                  <a:srgbClr val="404155"/>
                </a:solidFill>
                <a:latin typeface="Nobile" pitchFamily="34" charset="0"/>
                <a:ea typeface="Nobile" pitchFamily="34" charset="-122"/>
                <a:cs typeface="Nobile" pitchFamily="34" charset="-120"/>
              </a:rPr>
              <a:t>Proporciona las bases metodológicas y éticas para el inicio de las prácticas</a:t>
            </a:r>
            <a:endParaRPr lang="en-US" sz="1000" dirty="0"/>
          </a:p>
        </p:txBody>
      </p:sp>
      <p:sp>
        <p:nvSpPr>
          <p:cNvPr id="12" name="Text 10"/>
          <p:cNvSpPr/>
          <p:nvPr/>
        </p:nvSpPr>
        <p:spPr>
          <a:xfrm>
            <a:off x="915948" y="2873812"/>
            <a:ext cx="6191250" cy="204907"/>
          </a:xfrm>
          <a:prstGeom prst="rect">
            <a:avLst/>
          </a:prstGeom>
          <a:noFill/>
          <a:ln/>
        </p:spPr>
        <p:txBody>
          <a:bodyPr wrap="none" lIns="0" tIns="0" rIns="0" bIns="0" rtlCol="0" anchor="t"/>
          <a:lstStyle/>
          <a:p>
            <a:pPr marL="0" indent="0" algn="ctr">
              <a:lnSpc>
                <a:spcPts val="1600"/>
              </a:lnSpc>
              <a:buNone/>
            </a:pPr>
            <a:r>
              <a:rPr lang="en-US" sz="1000" dirty="0">
                <a:solidFill>
                  <a:srgbClr val="404155"/>
                </a:solidFill>
                <a:latin typeface="Nobile" pitchFamily="34" charset="0"/>
                <a:ea typeface="Nobile" pitchFamily="34" charset="-122"/>
                <a:cs typeface="Nobile" pitchFamily="34" charset="-120"/>
              </a:rPr>
              <a:t>Ofrece herramientas para la observación y análisis institucional</a:t>
            </a:r>
            <a:endParaRPr lang="en-US" sz="1000" dirty="0"/>
          </a:p>
        </p:txBody>
      </p:sp>
      <p:sp>
        <p:nvSpPr>
          <p:cNvPr id="13" name="Text 11"/>
          <p:cNvSpPr/>
          <p:nvPr/>
        </p:nvSpPr>
        <p:spPr>
          <a:xfrm>
            <a:off x="915948" y="3155513"/>
            <a:ext cx="6191250" cy="204907"/>
          </a:xfrm>
          <a:prstGeom prst="rect">
            <a:avLst/>
          </a:prstGeom>
          <a:noFill/>
          <a:ln/>
        </p:spPr>
        <p:txBody>
          <a:bodyPr wrap="none" lIns="0" tIns="0" rIns="0" bIns="0" rtlCol="0" anchor="t"/>
          <a:lstStyle/>
          <a:p>
            <a:pPr marL="0" indent="0" algn="ctr">
              <a:lnSpc>
                <a:spcPts val="1600"/>
              </a:lnSpc>
              <a:buNone/>
            </a:pPr>
            <a:r>
              <a:rPr lang="en-US" sz="1000" dirty="0">
                <a:solidFill>
                  <a:srgbClr val="404155"/>
                </a:solidFill>
                <a:latin typeface="Nobile" pitchFamily="34" charset="0"/>
                <a:ea typeface="Nobile" pitchFamily="34" charset="-122"/>
                <a:cs typeface="Nobile" pitchFamily="34" charset="-120"/>
              </a:rPr>
              <a:t>Aborda aspectos relacionados con la integración en los equipos profesionales</a:t>
            </a:r>
            <a:endParaRPr lang="en-US" sz="1000" dirty="0"/>
          </a:p>
        </p:txBody>
      </p:sp>
      <p:sp>
        <p:nvSpPr>
          <p:cNvPr id="14" name="Shape 12"/>
          <p:cNvSpPr/>
          <p:nvPr/>
        </p:nvSpPr>
        <p:spPr>
          <a:xfrm>
            <a:off x="7307580" y="3872627"/>
            <a:ext cx="15240" cy="384096"/>
          </a:xfrm>
          <a:prstGeom prst="roundRect">
            <a:avLst>
              <a:gd name="adj" fmla="val 352921"/>
            </a:avLst>
          </a:prstGeom>
          <a:solidFill>
            <a:srgbClr val="B8BFDF"/>
          </a:solidFill>
          <a:ln/>
        </p:spPr>
      </p:sp>
      <p:sp>
        <p:nvSpPr>
          <p:cNvPr id="15" name="Shape 13"/>
          <p:cNvSpPr/>
          <p:nvPr/>
        </p:nvSpPr>
        <p:spPr>
          <a:xfrm>
            <a:off x="7171134" y="3728561"/>
            <a:ext cx="288131" cy="288131"/>
          </a:xfrm>
          <a:prstGeom prst="roundRect">
            <a:avLst>
              <a:gd name="adj" fmla="val 18667"/>
            </a:avLst>
          </a:prstGeom>
          <a:solidFill>
            <a:srgbClr val="D2D9F9"/>
          </a:solidFill>
          <a:ln w="7620">
            <a:solidFill>
              <a:srgbClr val="B8BFDF"/>
            </a:solidFill>
            <a:prstDash val="solid"/>
          </a:ln>
        </p:spPr>
      </p:sp>
      <p:sp>
        <p:nvSpPr>
          <p:cNvPr id="16" name="Text 14"/>
          <p:cNvSpPr/>
          <p:nvPr/>
        </p:nvSpPr>
        <p:spPr>
          <a:xfrm>
            <a:off x="7219176" y="3752612"/>
            <a:ext cx="192048" cy="240030"/>
          </a:xfrm>
          <a:prstGeom prst="rect">
            <a:avLst/>
          </a:prstGeom>
          <a:noFill/>
          <a:ln/>
        </p:spPr>
        <p:txBody>
          <a:bodyPr wrap="none" lIns="0" tIns="0" rIns="0" bIns="0" rtlCol="0" anchor="t"/>
          <a:lstStyle/>
          <a:p>
            <a:pPr marL="0" indent="0" algn="ctr">
              <a:lnSpc>
                <a:spcPts val="1500"/>
              </a:lnSpc>
              <a:buNone/>
            </a:pPr>
            <a:r>
              <a:rPr lang="en-US" sz="1500" dirty="0">
                <a:solidFill>
                  <a:srgbClr val="404155"/>
                </a:solidFill>
                <a:latin typeface="Corben" pitchFamily="34" charset="0"/>
                <a:ea typeface="Corben" pitchFamily="34" charset="-122"/>
                <a:cs typeface="Corben" pitchFamily="34" charset="-120"/>
              </a:rPr>
              <a:t>2</a:t>
            </a:r>
            <a:endParaRPr lang="en-US" sz="1500" dirty="0"/>
          </a:p>
        </p:txBody>
      </p:sp>
      <p:sp>
        <p:nvSpPr>
          <p:cNvPr id="17" name="Text 15"/>
          <p:cNvSpPr/>
          <p:nvPr/>
        </p:nvSpPr>
        <p:spPr>
          <a:xfrm>
            <a:off x="6199346" y="4384834"/>
            <a:ext cx="2231708" cy="200025"/>
          </a:xfrm>
          <a:prstGeom prst="rect">
            <a:avLst/>
          </a:prstGeom>
          <a:noFill/>
          <a:ln/>
        </p:spPr>
        <p:txBody>
          <a:bodyPr wrap="none" lIns="0" tIns="0" rIns="0" bIns="0" rtlCol="0" anchor="t"/>
          <a:lstStyle/>
          <a:p>
            <a:pPr marL="0" indent="0" algn="ctr">
              <a:lnSpc>
                <a:spcPts val="1550"/>
              </a:lnSpc>
              <a:buNone/>
            </a:pPr>
            <a:r>
              <a:rPr lang="en-US" sz="1250" dirty="0">
                <a:solidFill>
                  <a:srgbClr val="404155"/>
                </a:solidFill>
                <a:latin typeface="Corben" pitchFamily="34" charset="0"/>
                <a:ea typeface="Corben" pitchFamily="34" charset="-122"/>
                <a:cs typeface="Corben" pitchFamily="34" charset="-120"/>
              </a:rPr>
              <a:t>Seminario específico temático</a:t>
            </a:r>
            <a:endParaRPr lang="en-US" sz="1250" dirty="0"/>
          </a:p>
        </p:txBody>
      </p:sp>
      <p:sp>
        <p:nvSpPr>
          <p:cNvPr id="18" name="Text 16"/>
          <p:cNvSpPr/>
          <p:nvPr/>
        </p:nvSpPr>
        <p:spPr>
          <a:xfrm>
            <a:off x="4219575" y="4661654"/>
            <a:ext cx="6191250" cy="204907"/>
          </a:xfrm>
          <a:prstGeom prst="rect">
            <a:avLst/>
          </a:prstGeom>
          <a:noFill/>
          <a:ln/>
        </p:spPr>
        <p:txBody>
          <a:bodyPr wrap="none" lIns="0" tIns="0" rIns="0" bIns="0" rtlCol="0" anchor="t"/>
          <a:lstStyle/>
          <a:p>
            <a:pPr marL="0" indent="0" algn="ctr">
              <a:lnSpc>
                <a:spcPts val="1600"/>
              </a:lnSpc>
              <a:buNone/>
            </a:pPr>
            <a:r>
              <a:rPr lang="en-US" sz="1000" dirty="0">
                <a:solidFill>
                  <a:srgbClr val="404155"/>
                </a:solidFill>
                <a:latin typeface="Nobile" pitchFamily="34" charset="0"/>
                <a:ea typeface="Nobile" pitchFamily="34" charset="-122"/>
                <a:cs typeface="Nobile" pitchFamily="34" charset="-120"/>
              </a:rPr>
              <a:t>Noviembre y diciembre</a:t>
            </a:r>
            <a:endParaRPr lang="en-US" sz="1000" dirty="0"/>
          </a:p>
        </p:txBody>
      </p:sp>
      <p:sp>
        <p:nvSpPr>
          <p:cNvPr id="19" name="Text 17"/>
          <p:cNvSpPr/>
          <p:nvPr/>
        </p:nvSpPr>
        <p:spPr>
          <a:xfrm>
            <a:off x="4219575" y="4943356"/>
            <a:ext cx="6191250" cy="204907"/>
          </a:xfrm>
          <a:prstGeom prst="rect">
            <a:avLst/>
          </a:prstGeom>
          <a:noFill/>
          <a:ln/>
        </p:spPr>
        <p:txBody>
          <a:bodyPr wrap="none" lIns="0" tIns="0" rIns="0" bIns="0" rtlCol="0" anchor="t"/>
          <a:lstStyle/>
          <a:p>
            <a:pPr marL="0" indent="0" algn="ctr">
              <a:lnSpc>
                <a:spcPts val="1600"/>
              </a:lnSpc>
              <a:buNone/>
            </a:pPr>
            <a:r>
              <a:rPr lang="en-US" sz="1000" b="1" dirty="0">
                <a:solidFill>
                  <a:srgbClr val="404155"/>
                </a:solidFill>
                <a:latin typeface="Nobile" pitchFamily="34" charset="0"/>
                <a:ea typeface="Nobile" pitchFamily="34" charset="-122"/>
                <a:cs typeface="Nobile" pitchFamily="34" charset="-120"/>
              </a:rPr>
              <a:t>Tres a cinco sesiones</a:t>
            </a:r>
            <a:endParaRPr lang="en-US" sz="1000" dirty="0"/>
          </a:p>
        </p:txBody>
      </p:sp>
      <p:sp>
        <p:nvSpPr>
          <p:cNvPr id="20" name="Text 18"/>
          <p:cNvSpPr/>
          <p:nvPr/>
        </p:nvSpPr>
        <p:spPr>
          <a:xfrm>
            <a:off x="4219575" y="5225058"/>
            <a:ext cx="6191250" cy="204907"/>
          </a:xfrm>
          <a:prstGeom prst="rect">
            <a:avLst/>
          </a:prstGeom>
          <a:noFill/>
          <a:ln/>
        </p:spPr>
        <p:txBody>
          <a:bodyPr wrap="none" lIns="0" tIns="0" rIns="0" bIns="0" rtlCol="0" anchor="t"/>
          <a:lstStyle/>
          <a:p>
            <a:pPr marL="0" indent="0" algn="ctr">
              <a:lnSpc>
                <a:spcPts val="1600"/>
              </a:lnSpc>
              <a:buNone/>
            </a:pPr>
            <a:r>
              <a:rPr lang="en-US" sz="1000" dirty="0">
                <a:solidFill>
                  <a:srgbClr val="404155"/>
                </a:solidFill>
                <a:latin typeface="Nobile" pitchFamily="34" charset="0"/>
                <a:ea typeface="Nobile" pitchFamily="34" charset="-122"/>
                <a:cs typeface="Nobile" pitchFamily="34" charset="-120"/>
              </a:rPr>
              <a:t>El alumnado elige entre diferentes opciones según sus preferencias e intereses formativos</a:t>
            </a:r>
            <a:endParaRPr lang="en-US" sz="1000" dirty="0"/>
          </a:p>
        </p:txBody>
      </p:sp>
      <p:sp>
        <p:nvSpPr>
          <p:cNvPr id="21" name="Text 19"/>
          <p:cNvSpPr/>
          <p:nvPr/>
        </p:nvSpPr>
        <p:spPr>
          <a:xfrm>
            <a:off x="4219575" y="5506760"/>
            <a:ext cx="6191250" cy="204907"/>
          </a:xfrm>
          <a:prstGeom prst="rect">
            <a:avLst/>
          </a:prstGeom>
          <a:noFill/>
          <a:ln/>
        </p:spPr>
        <p:txBody>
          <a:bodyPr wrap="none" lIns="0" tIns="0" rIns="0" bIns="0" rtlCol="0" anchor="t"/>
          <a:lstStyle/>
          <a:p>
            <a:pPr marL="0" indent="0" algn="ctr">
              <a:lnSpc>
                <a:spcPts val="1600"/>
              </a:lnSpc>
              <a:buNone/>
            </a:pPr>
            <a:r>
              <a:rPr lang="en-US" sz="1000" dirty="0">
                <a:solidFill>
                  <a:srgbClr val="404155"/>
                </a:solidFill>
                <a:latin typeface="Nobile" pitchFamily="34" charset="0"/>
                <a:ea typeface="Nobile" pitchFamily="34" charset="-122"/>
                <a:cs typeface="Nobile" pitchFamily="34" charset="-120"/>
              </a:rPr>
              <a:t>Profundiza en ámbitos específicos de intervención social</a:t>
            </a:r>
            <a:endParaRPr lang="en-US" sz="1000" dirty="0"/>
          </a:p>
        </p:txBody>
      </p:sp>
      <p:sp>
        <p:nvSpPr>
          <p:cNvPr id="22" name="Text 20"/>
          <p:cNvSpPr/>
          <p:nvPr/>
        </p:nvSpPr>
        <p:spPr>
          <a:xfrm>
            <a:off x="4219575" y="5788462"/>
            <a:ext cx="6191250" cy="204907"/>
          </a:xfrm>
          <a:prstGeom prst="rect">
            <a:avLst/>
          </a:prstGeom>
          <a:noFill/>
          <a:ln/>
        </p:spPr>
        <p:txBody>
          <a:bodyPr wrap="none" lIns="0" tIns="0" rIns="0" bIns="0" rtlCol="0" anchor="t"/>
          <a:lstStyle/>
          <a:p>
            <a:pPr marL="0" indent="0" algn="ctr">
              <a:lnSpc>
                <a:spcPts val="1600"/>
              </a:lnSpc>
              <a:buNone/>
            </a:pPr>
            <a:r>
              <a:rPr lang="en-US" sz="1000" dirty="0">
                <a:solidFill>
                  <a:srgbClr val="404155"/>
                </a:solidFill>
                <a:latin typeface="Nobile" pitchFamily="34" charset="0"/>
                <a:ea typeface="Nobile" pitchFamily="34" charset="-122"/>
                <a:cs typeface="Nobile" pitchFamily="34" charset="-120"/>
              </a:rPr>
              <a:t>Incorpora ponencias de profesionales externos especialistas en cada área</a:t>
            </a:r>
            <a:endParaRPr lang="en-US" sz="1000" dirty="0"/>
          </a:p>
        </p:txBody>
      </p:sp>
      <p:sp>
        <p:nvSpPr>
          <p:cNvPr id="23" name="Shape 21"/>
          <p:cNvSpPr/>
          <p:nvPr/>
        </p:nvSpPr>
        <p:spPr>
          <a:xfrm>
            <a:off x="10611207" y="3488531"/>
            <a:ext cx="15240" cy="384096"/>
          </a:xfrm>
          <a:prstGeom prst="roundRect">
            <a:avLst>
              <a:gd name="adj" fmla="val 352921"/>
            </a:avLst>
          </a:prstGeom>
          <a:solidFill>
            <a:srgbClr val="B8BFDF"/>
          </a:solidFill>
          <a:ln/>
        </p:spPr>
      </p:sp>
      <p:sp>
        <p:nvSpPr>
          <p:cNvPr id="24" name="Shape 22"/>
          <p:cNvSpPr/>
          <p:nvPr/>
        </p:nvSpPr>
        <p:spPr>
          <a:xfrm>
            <a:off x="10474762" y="3728561"/>
            <a:ext cx="288131" cy="288131"/>
          </a:xfrm>
          <a:prstGeom prst="roundRect">
            <a:avLst>
              <a:gd name="adj" fmla="val 18667"/>
            </a:avLst>
          </a:prstGeom>
          <a:solidFill>
            <a:srgbClr val="D2D9F9"/>
          </a:solidFill>
          <a:ln w="7620">
            <a:solidFill>
              <a:srgbClr val="B8BFDF"/>
            </a:solidFill>
            <a:prstDash val="solid"/>
          </a:ln>
        </p:spPr>
      </p:sp>
      <p:sp>
        <p:nvSpPr>
          <p:cNvPr id="25" name="Text 23"/>
          <p:cNvSpPr/>
          <p:nvPr/>
        </p:nvSpPr>
        <p:spPr>
          <a:xfrm>
            <a:off x="10522803" y="3752612"/>
            <a:ext cx="192048" cy="240030"/>
          </a:xfrm>
          <a:prstGeom prst="rect">
            <a:avLst/>
          </a:prstGeom>
          <a:noFill/>
          <a:ln/>
        </p:spPr>
        <p:txBody>
          <a:bodyPr wrap="none" lIns="0" tIns="0" rIns="0" bIns="0" rtlCol="0" anchor="t"/>
          <a:lstStyle/>
          <a:p>
            <a:pPr marL="0" indent="0" algn="ctr">
              <a:lnSpc>
                <a:spcPts val="1500"/>
              </a:lnSpc>
              <a:buNone/>
            </a:pPr>
            <a:r>
              <a:rPr lang="en-US" sz="1500" dirty="0">
                <a:solidFill>
                  <a:srgbClr val="404155"/>
                </a:solidFill>
                <a:latin typeface="Corben" pitchFamily="34" charset="0"/>
                <a:ea typeface="Corben" pitchFamily="34" charset="-122"/>
                <a:cs typeface="Corben" pitchFamily="34" charset="-120"/>
              </a:rPr>
              <a:t>3</a:t>
            </a:r>
            <a:endParaRPr lang="en-US" sz="1500" dirty="0"/>
          </a:p>
        </p:txBody>
      </p:sp>
      <p:sp>
        <p:nvSpPr>
          <p:cNvPr id="26" name="Text 24"/>
          <p:cNvSpPr/>
          <p:nvPr/>
        </p:nvSpPr>
        <p:spPr>
          <a:xfrm>
            <a:off x="9131618" y="1751886"/>
            <a:ext cx="2974300" cy="200025"/>
          </a:xfrm>
          <a:prstGeom prst="rect">
            <a:avLst/>
          </a:prstGeom>
          <a:noFill/>
          <a:ln/>
        </p:spPr>
        <p:txBody>
          <a:bodyPr wrap="none" lIns="0" tIns="0" rIns="0" bIns="0" rtlCol="0" anchor="t"/>
          <a:lstStyle/>
          <a:p>
            <a:pPr marL="0" indent="0" algn="ctr">
              <a:lnSpc>
                <a:spcPts val="1550"/>
              </a:lnSpc>
              <a:buNone/>
            </a:pPr>
            <a:r>
              <a:rPr lang="en-US" sz="1250" dirty="0">
                <a:solidFill>
                  <a:srgbClr val="404155"/>
                </a:solidFill>
                <a:latin typeface="Corben" pitchFamily="34" charset="0"/>
                <a:ea typeface="Corben" pitchFamily="34" charset="-122"/>
                <a:cs typeface="Corben" pitchFamily="34" charset="-120"/>
              </a:rPr>
              <a:t>Seminario común de orientación laboral</a:t>
            </a:r>
            <a:endParaRPr lang="en-US" sz="1250" dirty="0"/>
          </a:p>
        </p:txBody>
      </p:sp>
      <p:sp>
        <p:nvSpPr>
          <p:cNvPr id="27" name="Text 25"/>
          <p:cNvSpPr/>
          <p:nvPr/>
        </p:nvSpPr>
        <p:spPr>
          <a:xfrm>
            <a:off x="7523202" y="2028706"/>
            <a:ext cx="6191250" cy="204907"/>
          </a:xfrm>
          <a:prstGeom prst="rect">
            <a:avLst/>
          </a:prstGeom>
          <a:noFill/>
          <a:ln/>
        </p:spPr>
        <p:txBody>
          <a:bodyPr wrap="none" lIns="0" tIns="0" rIns="0" bIns="0" rtlCol="0" anchor="t"/>
          <a:lstStyle/>
          <a:p>
            <a:pPr marL="0" indent="0" algn="ctr">
              <a:lnSpc>
                <a:spcPts val="1600"/>
              </a:lnSpc>
              <a:buNone/>
            </a:pPr>
            <a:r>
              <a:rPr lang="en-US" sz="1000" dirty="0">
                <a:solidFill>
                  <a:srgbClr val="404155"/>
                </a:solidFill>
                <a:latin typeface="Nobile" pitchFamily="34" charset="0"/>
                <a:ea typeface="Nobile" pitchFamily="34" charset="-122"/>
                <a:cs typeface="Nobile" pitchFamily="34" charset="-120"/>
              </a:rPr>
              <a:t>Febrero y marzo</a:t>
            </a:r>
            <a:endParaRPr lang="en-US" sz="1000" dirty="0"/>
          </a:p>
        </p:txBody>
      </p:sp>
      <p:sp>
        <p:nvSpPr>
          <p:cNvPr id="28" name="Text 26"/>
          <p:cNvSpPr/>
          <p:nvPr/>
        </p:nvSpPr>
        <p:spPr>
          <a:xfrm>
            <a:off x="7523202" y="2310408"/>
            <a:ext cx="6191250" cy="204907"/>
          </a:xfrm>
          <a:prstGeom prst="rect">
            <a:avLst/>
          </a:prstGeom>
          <a:noFill/>
          <a:ln/>
        </p:spPr>
        <p:txBody>
          <a:bodyPr wrap="none" lIns="0" tIns="0" rIns="0" bIns="0" rtlCol="0" anchor="t"/>
          <a:lstStyle/>
          <a:p>
            <a:pPr marL="0" indent="0" algn="ctr">
              <a:lnSpc>
                <a:spcPts val="1600"/>
              </a:lnSpc>
              <a:buNone/>
            </a:pPr>
            <a:r>
              <a:rPr lang="en-US" sz="1000" b="1" dirty="0">
                <a:solidFill>
                  <a:srgbClr val="404155"/>
                </a:solidFill>
                <a:latin typeface="Nobile" pitchFamily="34" charset="0"/>
                <a:ea typeface="Nobile" pitchFamily="34" charset="-122"/>
                <a:cs typeface="Nobile" pitchFamily="34" charset="-120"/>
              </a:rPr>
              <a:t>Cuatro a cinco sesiones</a:t>
            </a:r>
            <a:endParaRPr lang="en-US" sz="1000" dirty="0"/>
          </a:p>
        </p:txBody>
      </p:sp>
      <p:sp>
        <p:nvSpPr>
          <p:cNvPr id="29" name="Text 27"/>
          <p:cNvSpPr/>
          <p:nvPr/>
        </p:nvSpPr>
        <p:spPr>
          <a:xfrm>
            <a:off x="7523202" y="2592110"/>
            <a:ext cx="6191250" cy="204907"/>
          </a:xfrm>
          <a:prstGeom prst="rect">
            <a:avLst/>
          </a:prstGeom>
          <a:noFill/>
          <a:ln/>
        </p:spPr>
        <p:txBody>
          <a:bodyPr wrap="none" lIns="0" tIns="0" rIns="0" bIns="0" rtlCol="0" anchor="t"/>
          <a:lstStyle/>
          <a:p>
            <a:pPr marL="0" indent="0" algn="ctr">
              <a:lnSpc>
                <a:spcPts val="1600"/>
              </a:lnSpc>
              <a:buNone/>
            </a:pPr>
            <a:r>
              <a:rPr lang="en-US" sz="1000" dirty="0">
                <a:solidFill>
                  <a:srgbClr val="404155"/>
                </a:solidFill>
                <a:latin typeface="Nobile" pitchFamily="34" charset="0"/>
                <a:ea typeface="Nobile" pitchFamily="34" charset="-122"/>
                <a:cs typeface="Nobile" pitchFamily="34" charset="-120"/>
              </a:rPr>
              <a:t>Orientado a la transición al mundo profesional</a:t>
            </a:r>
            <a:endParaRPr lang="en-US" sz="1000" dirty="0"/>
          </a:p>
        </p:txBody>
      </p:sp>
      <p:sp>
        <p:nvSpPr>
          <p:cNvPr id="30" name="Text 28"/>
          <p:cNvSpPr/>
          <p:nvPr/>
        </p:nvSpPr>
        <p:spPr>
          <a:xfrm>
            <a:off x="7523202" y="2873812"/>
            <a:ext cx="6191250" cy="204907"/>
          </a:xfrm>
          <a:prstGeom prst="rect">
            <a:avLst/>
          </a:prstGeom>
          <a:noFill/>
          <a:ln/>
        </p:spPr>
        <p:txBody>
          <a:bodyPr wrap="none" lIns="0" tIns="0" rIns="0" bIns="0" rtlCol="0" anchor="t"/>
          <a:lstStyle/>
          <a:p>
            <a:pPr marL="0" indent="0" algn="ctr">
              <a:lnSpc>
                <a:spcPts val="1600"/>
              </a:lnSpc>
              <a:buNone/>
            </a:pPr>
            <a:r>
              <a:rPr lang="en-US" sz="1000" dirty="0">
                <a:solidFill>
                  <a:srgbClr val="404155"/>
                </a:solidFill>
                <a:latin typeface="Nobile" pitchFamily="34" charset="0"/>
                <a:ea typeface="Nobile" pitchFamily="34" charset="-122"/>
                <a:cs typeface="Nobile" pitchFamily="34" charset="-120"/>
              </a:rPr>
              <a:t>Proporciona herramientas para la búsqueda activa de empleo</a:t>
            </a:r>
            <a:endParaRPr lang="en-US" sz="1000" dirty="0"/>
          </a:p>
        </p:txBody>
      </p:sp>
      <p:sp>
        <p:nvSpPr>
          <p:cNvPr id="31" name="Text 29"/>
          <p:cNvSpPr/>
          <p:nvPr/>
        </p:nvSpPr>
        <p:spPr>
          <a:xfrm>
            <a:off x="7523202" y="3155513"/>
            <a:ext cx="6191250" cy="204907"/>
          </a:xfrm>
          <a:prstGeom prst="rect">
            <a:avLst/>
          </a:prstGeom>
          <a:noFill/>
          <a:ln/>
        </p:spPr>
        <p:txBody>
          <a:bodyPr wrap="none" lIns="0" tIns="0" rIns="0" bIns="0" rtlCol="0" anchor="t"/>
          <a:lstStyle/>
          <a:p>
            <a:pPr marL="0" indent="0" algn="ctr">
              <a:lnSpc>
                <a:spcPts val="1600"/>
              </a:lnSpc>
              <a:buNone/>
            </a:pPr>
            <a:r>
              <a:rPr lang="en-US" sz="1000" dirty="0">
                <a:solidFill>
                  <a:srgbClr val="404155"/>
                </a:solidFill>
                <a:latin typeface="Nobile" pitchFamily="34" charset="0"/>
                <a:ea typeface="Nobile" pitchFamily="34" charset="-122"/>
                <a:cs typeface="Nobile" pitchFamily="34" charset="-120"/>
              </a:rPr>
              <a:t>Incluye aspectos relacionados con el emprendimiento en Trabajo Social</a:t>
            </a:r>
            <a:endParaRPr lang="en-US" sz="1000" dirty="0"/>
          </a:p>
        </p:txBody>
      </p:sp>
      <p:sp>
        <p:nvSpPr>
          <p:cNvPr id="32" name="Shape 30"/>
          <p:cNvSpPr/>
          <p:nvPr/>
        </p:nvSpPr>
        <p:spPr>
          <a:xfrm>
            <a:off x="787956" y="6137434"/>
            <a:ext cx="13054489" cy="1550551"/>
          </a:xfrm>
          <a:prstGeom prst="roundRect">
            <a:avLst>
              <a:gd name="adj" fmla="val 3469"/>
            </a:avLst>
          </a:prstGeom>
          <a:solidFill>
            <a:srgbClr val="BBC6F7"/>
          </a:solidFill>
          <a:ln/>
        </p:spPr>
      </p:sp>
      <p:pic>
        <p:nvPicPr>
          <p:cNvPr id="33" name="Image 0" descr="preencoded.png"/>
          <p:cNvPicPr>
            <a:picLocks noChangeAspect="1"/>
          </p:cNvPicPr>
          <p:nvPr/>
        </p:nvPicPr>
        <p:blipFill>
          <a:blip r:embed="rId3"/>
          <a:stretch>
            <a:fillRect/>
          </a:stretch>
        </p:blipFill>
        <p:spPr>
          <a:xfrm>
            <a:off x="915948" y="6324957"/>
            <a:ext cx="200025" cy="160020"/>
          </a:xfrm>
          <a:prstGeom prst="rect">
            <a:avLst/>
          </a:prstGeom>
        </p:spPr>
      </p:pic>
      <p:sp>
        <p:nvSpPr>
          <p:cNvPr id="34" name="Text 31"/>
          <p:cNvSpPr/>
          <p:nvPr/>
        </p:nvSpPr>
        <p:spPr>
          <a:xfrm>
            <a:off x="1243965" y="6297335"/>
            <a:ext cx="3131344" cy="200025"/>
          </a:xfrm>
          <a:prstGeom prst="rect">
            <a:avLst/>
          </a:prstGeom>
          <a:noFill/>
          <a:ln/>
        </p:spPr>
        <p:txBody>
          <a:bodyPr wrap="none" lIns="0" tIns="0" rIns="0" bIns="0" rtlCol="0" anchor="t"/>
          <a:lstStyle/>
          <a:p>
            <a:pPr marL="0" indent="0" algn="l">
              <a:lnSpc>
                <a:spcPts val="1550"/>
              </a:lnSpc>
              <a:buNone/>
            </a:pPr>
            <a:r>
              <a:rPr lang="en-US" sz="1250" dirty="0">
                <a:solidFill>
                  <a:srgbClr val="000000"/>
                </a:solidFill>
                <a:latin typeface="Corben" pitchFamily="34" charset="0"/>
                <a:ea typeface="Corben" pitchFamily="34" charset="-122"/>
                <a:cs typeface="Corben" pitchFamily="34" charset="-120"/>
              </a:rPr>
              <a:t>Información práctica sobre los seminarios</a:t>
            </a:r>
            <a:endParaRPr lang="en-US" sz="1250" dirty="0"/>
          </a:p>
        </p:txBody>
      </p:sp>
      <p:sp>
        <p:nvSpPr>
          <p:cNvPr id="35" name="Text 32"/>
          <p:cNvSpPr/>
          <p:nvPr/>
        </p:nvSpPr>
        <p:spPr>
          <a:xfrm>
            <a:off x="1243965" y="6625352"/>
            <a:ext cx="12470487" cy="204907"/>
          </a:xfrm>
          <a:prstGeom prst="rect">
            <a:avLst/>
          </a:prstGeom>
          <a:noFill/>
          <a:ln/>
        </p:spPr>
        <p:txBody>
          <a:bodyPr wrap="none" lIns="0" tIns="0" rIns="0" bIns="0" rtlCol="0" anchor="t"/>
          <a:lstStyle/>
          <a:p>
            <a:pPr marL="342900" indent="-342900" algn="l">
              <a:lnSpc>
                <a:spcPts val="1600"/>
              </a:lnSpc>
              <a:buSzPct val="100000"/>
              <a:buChar char="•"/>
            </a:pPr>
            <a:r>
              <a:rPr lang="en-US" sz="1000" dirty="0">
                <a:solidFill>
                  <a:srgbClr val="000000"/>
                </a:solidFill>
                <a:latin typeface="Nobile" pitchFamily="34" charset="0"/>
                <a:ea typeface="Nobile" pitchFamily="34" charset="-122"/>
                <a:cs typeface="Nobile" pitchFamily="34" charset="-120"/>
              </a:rPr>
              <a:t>Todos los seminarios se realizan los </a:t>
            </a:r>
            <a:r>
              <a:rPr lang="en-US" sz="1000" b="1" dirty="0">
                <a:solidFill>
                  <a:srgbClr val="4967E9"/>
                </a:solidFill>
                <a:latin typeface="Nobile" pitchFamily="34" charset="0"/>
                <a:ea typeface="Nobile" pitchFamily="34" charset="-122"/>
                <a:cs typeface="Nobile" pitchFamily="34" charset="-120"/>
              </a:rPr>
              <a:t>viernes</a:t>
            </a:r>
            <a:r>
              <a:rPr lang="en-US" sz="1000" dirty="0">
                <a:solidFill>
                  <a:srgbClr val="000000"/>
                </a:solidFill>
                <a:latin typeface="Nobile" pitchFamily="34" charset="0"/>
                <a:ea typeface="Nobile" pitchFamily="34" charset="-122"/>
                <a:cs typeface="Nobile" pitchFamily="34" charset="-120"/>
              </a:rPr>
              <a:t> (en horario de mañana o tarde)</a:t>
            </a:r>
            <a:endParaRPr lang="en-US" sz="1000" dirty="0"/>
          </a:p>
        </p:txBody>
      </p:sp>
      <p:sp>
        <p:nvSpPr>
          <p:cNvPr id="36" name="Text 33"/>
          <p:cNvSpPr/>
          <p:nvPr/>
        </p:nvSpPr>
        <p:spPr>
          <a:xfrm>
            <a:off x="1243965" y="6875026"/>
            <a:ext cx="12470487" cy="204907"/>
          </a:xfrm>
          <a:prstGeom prst="rect">
            <a:avLst/>
          </a:prstGeom>
          <a:noFill/>
          <a:ln/>
        </p:spPr>
        <p:txBody>
          <a:bodyPr wrap="none" lIns="0" tIns="0" rIns="0" bIns="0" rtlCol="0" anchor="t"/>
          <a:lstStyle/>
          <a:p>
            <a:pPr marL="342900" indent="-342900" algn="l">
              <a:lnSpc>
                <a:spcPts val="1600"/>
              </a:lnSpc>
              <a:buSzPct val="100000"/>
              <a:buChar char="•"/>
            </a:pPr>
            <a:r>
              <a:rPr lang="en-US" sz="1000" dirty="0">
                <a:solidFill>
                  <a:srgbClr val="000000"/>
                </a:solidFill>
                <a:latin typeface="Nobile" pitchFamily="34" charset="0"/>
                <a:ea typeface="Nobile" pitchFamily="34" charset="-122"/>
                <a:cs typeface="Nobile" pitchFamily="34" charset="-120"/>
              </a:rPr>
              <a:t>Son actividades </a:t>
            </a:r>
            <a:r>
              <a:rPr lang="en-US" sz="1000" b="1" dirty="0">
                <a:solidFill>
                  <a:srgbClr val="4967E9"/>
                </a:solidFill>
                <a:latin typeface="Nobile" pitchFamily="34" charset="0"/>
                <a:ea typeface="Nobile" pitchFamily="34" charset="-122"/>
                <a:cs typeface="Nobile" pitchFamily="34" charset="-120"/>
              </a:rPr>
              <a:t>evaluables</a:t>
            </a:r>
            <a:r>
              <a:rPr lang="en-US" sz="1000" dirty="0">
                <a:solidFill>
                  <a:srgbClr val="000000"/>
                </a:solidFill>
                <a:latin typeface="Nobile" pitchFamily="34" charset="0"/>
                <a:ea typeface="Nobile" pitchFamily="34" charset="-122"/>
                <a:cs typeface="Nobile" pitchFamily="34" charset="-120"/>
              </a:rPr>
              <a:t> que incluyen trabajos específicos vinculados a sus contenidos</a:t>
            </a:r>
            <a:endParaRPr lang="en-US" sz="1000" dirty="0"/>
          </a:p>
        </p:txBody>
      </p:sp>
      <p:sp>
        <p:nvSpPr>
          <p:cNvPr id="37" name="Text 34"/>
          <p:cNvSpPr/>
          <p:nvPr/>
        </p:nvSpPr>
        <p:spPr>
          <a:xfrm>
            <a:off x="1243965" y="7124700"/>
            <a:ext cx="12470487" cy="204907"/>
          </a:xfrm>
          <a:prstGeom prst="rect">
            <a:avLst/>
          </a:prstGeom>
          <a:noFill/>
          <a:ln/>
        </p:spPr>
        <p:txBody>
          <a:bodyPr wrap="none" lIns="0" tIns="0" rIns="0" bIns="0" rtlCol="0" anchor="t"/>
          <a:lstStyle/>
          <a:p>
            <a:pPr marL="342900" indent="-342900" algn="l">
              <a:lnSpc>
                <a:spcPts val="1600"/>
              </a:lnSpc>
              <a:buSzPct val="100000"/>
              <a:buChar char="•"/>
            </a:pPr>
            <a:r>
              <a:rPr lang="en-US" sz="1000" dirty="0">
                <a:solidFill>
                  <a:srgbClr val="000000"/>
                </a:solidFill>
                <a:latin typeface="Nobile" pitchFamily="34" charset="0"/>
                <a:ea typeface="Nobile" pitchFamily="34" charset="-122"/>
                <a:cs typeface="Nobile" pitchFamily="34" charset="-120"/>
              </a:rPr>
              <a:t>La programación detallada se comunicará al inicio del curso académico</a:t>
            </a:r>
            <a:endParaRPr lang="en-US" sz="1000" dirty="0"/>
          </a:p>
        </p:txBody>
      </p:sp>
      <p:sp>
        <p:nvSpPr>
          <p:cNvPr id="38" name="Text 35"/>
          <p:cNvSpPr/>
          <p:nvPr/>
        </p:nvSpPr>
        <p:spPr>
          <a:xfrm>
            <a:off x="1243965" y="7374374"/>
            <a:ext cx="12470487" cy="204907"/>
          </a:xfrm>
          <a:prstGeom prst="rect">
            <a:avLst/>
          </a:prstGeom>
          <a:noFill/>
          <a:ln/>
        </p:spPr>
        <p:txBody>
          <a:bodyPr wrap="none" lIns="0" tIns="0" rIns="0" bIns="0" rtlCol="0" anchor="t"/>
          <a:lstStyle/>
          <a:p>
            <a:pPr marL="342900" indent="-342900" algn="l">
              <a:lnSpc>
                <a:spcPts val="1600"/>
              </a:lnSpc>
              <a:buSzPct val="100000"/>
              <a:buChar char="•"/>
            </a:pPr>
            <a:r>
              <a:rPr lang="en-US" sz="1000" dirty="0">
                <a:solidFill>
                  <a:srgbClr val="000000"/>
                </a:solidFill>
                <a:latin typeface="Nobile" pitchFamily="34" charset="0"/>
                <a:ea typeface="Nobile" pitchFamily="34" charset="-122"/>
                <a:cs typeface="Nobile" pitchFamily="34" charset="-120"/>
              </a:rPr>
              <a:t>Suelen incorporar metodologías participativas y trabajo en grupos reducidos</a:t>
            </a:r>
            <a:endParaRPr lang="en-US" sz="10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72358" y="533043"/>
            <a:ext cx="7757398" cy="392311"/>
          </a:xfrm>
          <a:prstGeom prst="rect">
            <a:avLst/>
          </a:prstGeom>
          <a:noFill/>
          <a:ln/>
        </p:spPr>
        <p:txBody>
          <a:bodyPr wrap="none" lIns="0" tIns="0" rIns="0" bIns="0" rtlCol="0" anchor="t"/>
          <a:lstStyle/>
          <a:p>
            <a:pPr>
              <a:lnSpc>
                <a:spcPts val="3050"/>
              </a:lnSpc>
            </a:pPr>
            <a:r>
              <a:rPr lang="es-ES" sz="2450" dirty="0" smtClean="0">
                <a:solidFill>
                  <a:srgbClr val="1B1B27"/>
                </a:solidFill>
                <a:latin typeface="Corben" pitchFamily="34" charset="0"/>
                <a:ea typeface="Corben" pitchFamily="34" charset="-122"/>
                <a:cs typeface="Corben" pitchFamily="34" charset="-120"/>
              </a:rPr>
              <a:t>Reconocimiento prácticas extracurriculares e internacionales</a:t>
            </a:r>
            <a:endParaRPr lang="es-ES" sz="2450" dirty="0">
              <a:solidFill>
                <a:srgbClr val="1B1B27"/>
              </a:solidFill>
              <a:latin typeface="Corben" pitchFamily="34" charset="0"/>
              <a:ea typeface="Corben" pitchFamily="34" charset="-122"/>
              <a:cs typeface="Corben" pitchFamily="34" charset="-120"/>
            </a:endParaRPr>
          </a:p>
        </p:txBody>
      </p:sp>
      <p:sp>
        <p:nvSpPr>
          <p:cNvPr id="3" name="Text 1"/>
          <p:cNvSpPr/>
          <p:nvPr/>
        </p:nvSpPr>
        <p:spPr>
          <a:xfrm>
            <a:off x="772358" y="1226463"/>
            <a:ext cx="6389727" cy="1003935"/>
          </a:xfrm>
          <a:prstGeom prst="rect">
            <a:avLst/>
          </a:prstGeom>
          <a:noFill/>
          <a:ln/>
        </p:spPr>
        <p:txBody>
          <a:bodyPr wrap="square" lIns="0" tIns="0" rIns="0" bIns="0" rtlCol="0" anchor="t"/>
          <a:lstStyle/>
          <a:p>
            <a:pPr>
              <a:lnSpc>
                <a:spcPts val="1950"/>
              </a:lnSpc>
            </a:pPr>
            <a:r>
              <a:rPr lang="es-ES" sz="1200" dirty="0" smtClean="0">
                <a:solidFill>
                  <a:srgbClr val="404155"/>
                </a:solidFill>
                <a:latin typeface="Nobile" pitchFamily="34" charset="0"/>
                <a:ea typeface="Nobile" pitchFamily="34" charset="-122"/>
                <a:cs typeface="Nobile" pitchFamily="34" charset="-120"/>
              </a:rPr>
              <a:t>Posibilidad de RECONOCIMIENTO de HORAS  de prácticas  extracurriculares o internacionales como prácticas curriculares (600 o 300 horas), siempre que sean gestionadas por el CEP (nuestra Facultad no las gestiona).</a:t>
            </a:r>
            <a:endParaRPr lang="es-ES" sz="1200" dirty="0">
              <a:solidFill>
                <a:srgbClr val="404155"/>
              </a:solidFill>
              <a:latin typeface="Nobile" pitchFamily="34" charset="0"/>
              <a:ea typeface="Nobile" pitchFamily="34" charset="-122"/>
              <a:cs typeface="Nobile" pitchFamily="34" charset="-120"/>
            </a:endParaRPr>
          </a:p>
        </p:txBody>
      </p:sp>
      <p:sp>
        <p:nvSpPr>
          <p:cNvPr id="4" name="Shape 2"/>
          <p:cNvSpPr/>
          <p:nvPr/>
        </p:nvSpPr>
        <p:spPr>
          <a:xfrm>
            <a:off x="772357" y="2280870"/>
            <a:ext cx="6389727" cy="2376964"/>
          </a:xfrm>
          <a:prstGeom prst="roundRect">
            <a:avLst>
              <a:gd name="adj" fmla="val 2218"/>
            </a:avLst>
          </a:prstGeom>
          <a:solidFill>
            <a:srgbClr val="F9F9FF">
              <a:alpha val="95000"/>
            </a:srgbClr>
          </a:solidFill>
          <a:ln w="15240">
            <a:solidFill>
              <a:srgbClr val="B8BFDF"/>
            </a:solidFill>
            <a:prstDash val="solid"/>
          </a:ln>
        </p:spPr>
      </p:sp>
      <p:sp>
        <p:nvSpPr>
          <p:cNvPr id="5" name="Shape 3"/>
          <p:cNvSpPr/>
          <p:nvPr/>
        </p:nvSpPr>
        <p:spPr>
          <a:xfrm>
            <a:off x="772358" y="2371606"/>
            <a:ext cx="60960" cy="2376964"/>
          </a:xfrm>
          <a:prstGeom prst="roundRect">
            <a:avLst>
              <a:gd name="adj" fmla="val 86481"/>
            </a:avLst>
          </a:prstGeom>
          <a:solidFill>
            <a:srgbClr val="4967E9"/>
          </a:solidFill>
          <a:ln/>
        </p:spPr>
      </p:sp>
      <p:sp>
        <p:nvSpPr>
          <p:cNvPr id="6" name="Text 4"/>
          <p:cNvSpPr/>
          <p:nvPr/>
        </p:nvSpPr>
        <p:spPr>
          <a:xfrm>
            <a:off x="974049" y="2446626"/>
            <a:ext cx="6047303" cy="250984"/>
          </a:xfrm>
          <a:prstGeom prst="rect">
            <a:avLst/>
          </a:prstGeom>
          <a:noFill/>
          <a:ln/>
        </p:spPr>
        <p:txBody>
          <a:bodyPr wrap="none" lIns="0" tIns="0" rIns="0" bIns="0" rtlCol="0" anchor="t"/>
          <a:lstStyle/>
          <a:p>
            <a:pPr marL="0" indent="0" algn="l">
              <a:lnSpc>
                <a:spcPts val="1950"/>
              </a:lnSpc>
              <a:buNone/>
            </a:pPr>
            <a:r>
              <a:rPr lang="en-US" sz="1400" b="1" dirty="0" err="1" smtClean="0">
                <a:solidFill>
                  <a:srgbClr val="4967E9"/>
                </a:solidFill>
                <a:latin typeface="Nobile" pitchFamily="34" charset="0"/>
                <a:ea typeface="Nobile" pitchFamily="34" charset="-122"/>
                <a:cs typeface="Nobile" pitchFamily="34" charset="-120"/>
              </a:rPr>
              <a:t>Tramitación</a:t>
            </a:r>
            <a:endParaRPr lang="en-US" sz="1400" dirty="0"/>
          </a:p>
        </p:txBody>
      </p:sp>
      <p:sp>
        <p:nvSpPr>
          <p:cNvPr id="9" name="Text 7"/>
          <p:cNvSpPr/>
          <p:nvPr/>
        </p:nvSpPr>
        <p:spPr>
          <a:xfrm>
            <a:off x="943568" y="2748083"/>
            <a:ext cx="6047303" cy="1796056"/>
          </a:xfrm>
          <a:prstGeom prst="rect">
            <a:avLst/>
          </a:prstGeom>
          <a:noFill/>
          <a:ln/>
        </p:spPr>
        <p:txBody>
          <a:bodyPr wrap="square" lIns="0" tIns="0" rIns="0" bIns="0" rtlCol="0" anchor="t"/>
          <a:lstStyle/>
          <a:p>
            <a:pPr>
              <a:lnSpc>
                <a:spcPts val="1950"/>
              </a:lnSpc>
            </a:pPr>
            <a:r>
              <a:rPr lang="es-ES" sz="1200" dirty="0" smtClean="0">
                <a:solidFill>
                  <a:srgbClr val="404155"/>
                </a:solidFill>
                <a:latin typeface="Nobile" pitchFamily="34" charset="0"/>
                <a:ea typeface="Nobile" pitchFamily="34" charset="-122"/>
                <a:cs typeface="Nobile" pitchFamily="34" charset="-120"/>
              </a:rPr>
              <a:t>Se debe solicitar </a:t>
            </a:r>
            <a:r>
              <a:rPr lang="es-ES" sz="1200" b="1" dirty="0" smtClean="0">
                <a:solidFill>
                  <a:schemeClr val="accent1"/>
                </a:solidFill>
                <a:latin typeface="Nobile" pitchFamily="34" charset="0"/>
                <a:ea typeface="Nobile" pitchFamily="34" charset="-122"/>
                <a:cs typeface="Nobile" pitchFamily="34" charset="-120"/>
              </a:rPr>
              <a:t>POR ESCRITO </a:t>
            </a:r>
            <a:r>
              <a:rPr lang="es-ES" sz="1200" dirty="0" smtClean="0">
                <a:solidFill>
                  <a:srgbClr val="404155"/>
                </a:solidFill>
                <a:latin typeface="Nobile" pitchFamily="34" charset="0"/>
                <a:ea typeface="Nobile" pitchFamily="34" charset="-122"/>
                <a:cs typeface="Nobile" pitchFamily="34" charset="-120"/>
              </a:rPr>
              <a:t>en sede digital de la UGR a lo largo de todo el curso (conviene consultar primero </a:t>
            </a:r>
            <a:r>
              <a:rPr lang="es-ES" sz="1200" dirty="0" smtClean="0">
                <a:solidFill>
                  <a:srgbClr val="404155"/>
                </a:solidFill>
                <a:latin typeface="Nobile" pitchFamily="34" charset="0"/>
                <a:ea typeface="Nobile" pitchFamily="34" charset="-122"/>
                <a:cs typeface="Nobile" pitchFamily="34" charset="-120"/>
              </a:rPr>
              <a:t>mediante correo enviado a </a:t>
            </a:r>
            <a:r>
              <a:rPr lang="es-ES" sz="1200" dirty="0" smtClean="0">
                <a:solidFill>
                  <a:srgbClr val="404155"/>
                </a:solidFill>
                <a:latin typeface="Nobile" pitchFamily="34" charset="0"/>
                <a:ea typeface="Nobile" pitchFamily="34" charset="-122"/>
                <a:cs typeface="Nobile" pitchFamily="34" charset="-120"/>
                <a:hlinkClick r:id="rId3"/>
              </a:rPr>
              <a:t>practicasts@ugr.es</a:t>
            </a:r>
            <a:r>
              <a:rPr lang="es-ES" sz="1200" dirty="0" smtClean="0">
                <a:solidFill>
                  <a:srgbClr val="404155"/>
                </a:solidFill>
                <a:latin typeface="Nobile" pitchFamily="34" charset="0"/>
                <a:ea typeface="Nobile" pitchFamily="34" charset="-122"/>
                <a:cs typeface="Nobile" pitchFamily="34" charset="-120"/>
              </a:rPr>
              <a:t>).</a:t>
            </a:r>
          </a:p>
          <a:p>
            <a:pPr>
              <a:lnSpc>
                <a:spcPts val="1950"/>
              </a:lnSpc>
            </a:pPr>
            <a:r>
              <a:rPr lang="es-ES" sz="1200" dirty="0" smtClean="0">
                <a:solidFill>
                  <a:srgbClr val="404155"/>
                </a:solidFill>
                <a:latin typeface="Nobile" pitchFamily="34" charset="0"/>
                <a:ea typeface="Nobile" pitchFamily="34" charset="-122"/>
                <a:cs typeface="Nobile" pitchFamily="34" charset="-120"/>
              </a:rPr>
              <a:t>Es necesario presentar lo siguiente:</a:t>
            </a:r>
          </a:p>
          <a:p>
            <a:pPr marL="171450" indent="-171450">
              <a:lnSpc>
                <a:spcPts val="1950"/>
              </a:lnSpc>
              <a:buFont typeface="Arial" panose="020B0604020202020204" pitchFamily="34" charset="0"/>
              <a:buChar char="•"/>
            </a:pPr>
            <a:r>
              <a:rPr lang="es-ES" sz="1200" dirty="0" smtClean="0">
                <a:solidFill>
                  <a:srgbClr val="404155"/>
                </a:solidFill>
                <a:latin typeface="Nobile" pitchFamily="34" charset="0"/>
                <a:ea typeface="Nobile" pitchFamily="34" charset="-122"/>
                <a:cs typeface="Nobile" pitchFamily="34" charset="-120"/>
              </a:rPr>
              <a:t>Resolución de concesión o certificado del CEP</a:t>
            </a:r>
          </a:p>
          <a:p>
            <a:pPr marL="171450" indent="-171450">
              <a:lnSpc>
                <a:spcPts val="1950"/>
              </a:lnSpc>
              <a:buFont typeface="Arial" panose="020B0604020202020204" pitchFamily="34" charset="0"/>
              <a:buChar char="•"/>
            </a:pPr>
            <a:r>
              <a:rPr lang="es-ES" sz="1200" dirty="0" smtClean="0">
                <a:solidFill>
                  <a:srgbClr val="404155"/>
                </a:solidFill>
                <a:latin typeface="Nobile" pitchFamily="34" charset="0"/>
                <a:ea typeface="Nobile" pitchFamily="34" charset="-122"/>
                <a:cs typeface="Nobile" pitchFamily="34" charset="-120"/>
              </a:rPr>
              <a:t>Tareas realizadas (propias del TS)</a:t>
            </a:r>
          </a:p>
          <a:p>
            <a:pPr marL="171450" indent="-171450">
              <a:lnSpc>
                <a:spcPts val="1950"/>
              </a:lnSpc>
              <a:buFont typeface="Arial" panose="020B0604020202020204" pitchFamily="34" charset="0"/>
              <a:buChar char="•"/>
            </a:pPr>
            <a:r>
              <a:rPr lang="es-ES" sz="1200" dirty="0" smtClean="0">
                <a:solidFill>
                  <a:srgbClr val="404155"/>
                </a:solidFill>
                <a:latin typeface="Nobile" pitchFamily="34" charset="0"/>
                <a:ea typeface="Nobile" pitchFamily="34" charset="-122"/>
                <a:cs typeface="Nobile" pitchFamily="34" charset="-120"/>
              </a:rPr>
              <a:t>Fechas de realización</a:t>
            </a:r>
          </a:p>
          <a:p>
            <a:pPr marL="171450" indent="-171450">
              <a:lnSpc>
                <a:spcPts val="1950"/>
              </a:lnSpc>
              <a:buFont typeface="Arial" panose="020B0604020202020204" pitchFamily="34" charset="0"/>
              <a:buChar char="•"/>
            </a:pPr>
            <a:r>
              <a:rPr lang="es-ES" sz="1200" dirty="0" smtClean="0">
                <a:solidFill>
                  <a:srgbClr val="404155"/>
                </a:solidFill>
                <a:latin typeface="Nobile" pitchFamily="34" charset="0"/>
                <a:ea typeface="Nobile" pitchFamily="34" charset="-122"/>
                <a:cs typeface="Nobile" pitchFamily="34" charset="-120"/>
              </a:rPr>
              <a:t>Valoración general (nota y observaciones)</a:t>
            </a:r>
          </a:p>
        </p:txBody>
      </p:sp>
      <p:sp>
        <p:nvSpPr>
          <p:cNvPr id="10" name="Shape 8"/>
          <p:cNvSpPr/>
          <p:nvPr/>
        </p:nvSpPr>
        <p:spPr>
          <a:xfrm>
            <a:off x="772358" y="4874062"/>
            <a:ext cx="6389727" cy="1147286"/>
          </a:xfrm>
          <a:prstGeom prst="roundRect">
            <a:avLst>
              <a:gd name="adj" fmla="val 4595"/>
            </a:avLst>
          </a:prstGeom>
          <a:solidFill>
            <a:srgbClr val="F9F9FF">
              <a:alpha val="95000"/>
            </a:srgbClr>
          </a:solidFill>
          <a:ln w="15240">
            <a:solidFill>
              <a:srgbClr val="B8BFDF"/>
            </a:solidFill>
            <a:prstDash val="solid"/>
          </a:ln>
        </p:spPr>
      </p:sp>
      <p:sp>
        <p:nvSpPr>
          <p:cNvPr id="11" name="Shape 9"/>
          <p:cNvSpPr/>
          <p:nvPr/>
        </p:nvSpPr>
        <p:spPr>
          <a:xfrm>
            <a:off x="772358" y="4874062"/>
            <a:ext cx="60960" cy="1147286"/>
          </a:xfrm>
          <a:prstGeom prst="roundRect">
            <a:avLst>
              <a:gd name="adj" fmla="val 86481"/>
            </a:avLst>
          </a:prstGeom>
          <a:solidFill>
            <a:srgbClr val="4967E9"/>
          </a:solidFill>
          <a:ln/>
        </p:spPr>
      </p:sp>
      <p:sp>
        <p:nvSpPr>
          <p:cNvPr id="13" name="Text 11"/>
          <p:cNvSpPr/>
          <p:nvPr/>
        </p:nvSpPr>
        <p:spPr>
          <a:xfrm>
            <a:off x="974050" y="5011352"/>
            <a:ext cx="6047303" cy="869264"/>
          </a:xfrm>
          <a:prstGeom prst="rect">
            <a:avLst/>
          </a:prstGeom>
          <a:noFill/>
          <a:ln/>
        </p:spPr>
        <p:txBody>
          <a:bodyPr wrap="square" lIns="0" tIns="0" rIns="0" bIns="0" rtlCol="0" anchor="t"/>
          <a:lstStyle/>
          <a:p>
            <a:pPr>
              <a:lnSpc>
                <a:spcPts val="1950"/>
              </a:lnSpc>
            </a:pPr>
            <a:r>
              <a:rPr lang="es-ES" sz="1200" dirty="0" smtClean="0">
                <a:solidFill>
                  <a:srgbClr val="404155"/>
                </a:solidFill>
                <a:latin typeface="Nobile" pitchFamily="34" charset="0"/>
                <a:ea typeface="Nobile" pitchFamily="34" charset="-122"/>
                <a:cs typeface="Nobile" pitchFamily="34" charset="-120"/>
              </a:rPr>
              <a:t>Se trata de un </a:t>
            </a:r>
            <a:r>
              <a:rPr lang="es-ES" sz="1200" b="1" dirty="0" smtClean="0">
                <a:solidFill>
                  <a:schemeClr val="accent1"/>
                </a:solidFill>
                <a:latin typeface="Nobile" pitchFamily="34" charset="0"/>
                <a:ea typeface="Nobile" pitchFamily="34" charset="-122"/>
                <a:cs typeface="Nobile" pitchFamily="34" charset="-120"/>
              </a:rPr>
              <a:t>RECONOCIMIENTO DE HORAS DE ASISTENCIA A LO SCENTROS</a:t>
            </a:r>
            <a:r>
              <a:rPr lang="es-ES" sz="1200" dirty="0" smtClean="0">
                <a:solidFill>
                  <a:srgbClr val="404155"/>
                </a:solidFill>
                <a:latin typeface="Nobile" pitchFamily="34" charset="0"/>
                <a:ea typeface="Nobile" pitchFamily="34" charset="-122"/>
                <a:cs typeface="Nobile" pitchFamily="34" charset="-120"/>
              </a:rPr>
              <a:t>. </a:t>
            </a:r>
            <a:r>
              <a:rPr lang="es-ES" sz="1200" b="1" dirty="0" smtClean="0">
                <a:solidFill>
                  <a:schemeClr val="accent1"/>
                </a:solidFill>
                <a:latin typeface="Nobile" pitchFamily="34" charset="0"/>
                <a:ea typeface="Nobile" pitchFamily="34" charset="-122"/>
                <a:cs typeface="Nobile" pitchFamily="34" charset="-120"/>
              </a:rPr>
              <a:t>En ningún caso IMPLICA CONVALIDACIÓN TOTAL DE LAS PRÁCTICAS</a:t>
            </a:r>
            <a:r>
              <a:rPr lang="es-ES" sz="1200" dirty="0" smtClean="0">
                <a:solidFill>
                  <a:srgbClr val="404155"/>
                </a:solidFill>
                <a:latin typeface="Nobile" pitchFamily="34" charset="0"/>
                <a:ea typeface="Nobile" pitchFamily="34" charset="-122"/>
                <a:cs typeface="Nobile" pitchFamily="34" charset="-120"/>
              </a:rPr>
              <a:t>.  Hay que matricularse en la asignatura, y cursar los  seminarios y supervisiones, que seguirán siendo obligatorias los viernes</a:t>
            </a:r>
            <a:endParaRPr lang="es-ES" sz="1200" dirty="0">
              <a:solidFill>
                <a:srgbClr val="404155"/>
              </a:solidFill>
              <a:latin typeface="Nobile" pitchFamily="34" charset="0"/>
              <a:ea typeface="Nobile" pitchFamily="34" charset="-122"/>
              <a:cs typeface="Nobile" pitchFamily="34" charset="-120"/>
            </a:endParaRPr>
          </a:p>
        </p:txBody>
      </p:sp>
      <p:sp>
        <p:nvSpPr>
          <p:cNvPr id="14" name="Shape 12"/>
          <p:cNvSpPr/>
          <p:nvPr/>
        </p:nvSpPr>
        <p:spPr>
          <a:xfrm>
            <a:off x="772358" y="6146840"/>
            <a:ext cx="6389727" cy="1147286"/>
          </a:xfrm>
          <a:prstGeom prst="roundRect">
            <a:avLst>
              <a:gd name="adj" fmla="val 4595"/>
            </a:avLst>
          </a:prstGeom>
          <a:solidFill>
            <a:srgbClr val="F9F9FF">
              <a:alpha val="95000"/>
            </a:srgbClr>
          </a:solidFill>
          <a:ln w="15240">
            <a:solidFill>
              <a:srgbClr val="B8BFDF"/>
            </a:solidFill>
            <a:prstDash val="solid"/>
          </a:ln>
        </p:spPr>
      </p:sp>
      <p:sp>
        <p:nvSpPr>
          <p:cNvPr id="15" name="Shape 13"/>
          <p:cNvSpPr/>
          <p:nvPr/>
        </p:nvSpPr>
        <p:spPr>
          <a:xfrm>
            <a:off x="772358" y="6146840"/>
            <a:ext cx="60960" cy="1147286"/>
          </a:xfrm>
          <a:prstGeom prst="roundRect">
            <a:avLst>
              <a:gd name="adj" fmla="val 86481"/>
            </a:avLst>
          </a:prstGeom>
          <a:solidFill>
            <a:srgbClr val="4967E9"/>
          </a:solidFill>
          <a:ln/>
        </p:spPr>
      </p:sp>
      <p:sp>
        <p:nvSpPr>
          <p:cNvPr id="16" name="Text 14"/>
          <p:cNvSpPr/>
          <p:nvPr/>
        </p:nvSpPr>
        <p:spPr>
          <a:xfrm>
            <a:off x="974050" y="6287572"/>
            <a:ext cx="6047303" cy="250984"/>
          </a:xfrm>
          <a:prstGeom prst="rect">
            <a:avLst/>
          </a:prstGeom>
          <a:noFill/>
          <a:ln/>
        </p:spPr>
        <p:txBody>
          <a:bodyPr wrap="none" lIns="0" tIns="0" rIns="0" bIns="0" rtlCol="0" anchor="t"/>
          <a:lstStyle/>
          <a:p>
            <a:pPr marL="0" indent="0" algn="l">
              <a:lnSpc>
                <a:spcPts val="1950"/>
              </a:lnSpc>
              <a:buNone/>
            </a:pPr>
            <a:r>
              <a:rPr lang="en-US" sz="1200" b="1" dirty="0">
                <a:solidFill>
                  <a:srgbClr val="4967E9"/>
                </a:solidFill>
                <a:latin typeface="Nobile" pitchFamily="34" charset="0"/>
                <a:ea typeface="Nobile" pitchFamily="34" charset="-122"/>
                <a:cs typeface="Nobile" pitchFamily="34" charset="-120"/>
              </a:rPr>
              <a:t>Asignación de tutor/a académico/a</a:t>
            </a:r>
            <a:endParaRPr lang="en-US" sz="1200" dirty="0"/>
          </a:p>
        </p:txBody>
      </p:sp>
      <p:sp>
        <p:nvSpPr>
          <p:cNvPr id="17" name="Text 15"/>
          <p:cNvSpPr/>
          <p:nvPr/>
        </p:nvSpPr>
        <p:spPr>
          <a:xfrm>
            <a:off x="974050" y="6651427"/>
            <a:ext cx="6047303" cy="501968"/>
          </a:xfrm>
          <a:prstGeom prst="rect">
            <a:avLst/>
          </a:prstGeom>
          <a:noFill/>
          <a:ln/>
        </p:spPr>
        <p:txBody>
          <a:bodyPr wrap="square" lIns="0" tIns="0" rIns="0" bIns="0" rtlCol="0" anchor="t"/>
          <a:lstStyle/>
          <a:p>
            <a:pPr marL="0" indent="0" algn="l">
              <a:lnSpc>
                <a:spcPts val="1950"/>
              </a:lnSpc>
              <a:buNone/>
            </a:pPr>
            <a:r>
              <a:rPr lang="en-US" sz="1200" dirty="0" smtClean="0">
                <a:solidFill>
                  <a:srgbClr val="404155"/>
                </a:solidFill>
                <a:latin typeface="Nobile" pitchFamily="34" charset="0"/>
              </a:rPr>
              <a:t>A </a:t>
            </a:r>
            <a:r>
              <a:rPr lang="en-US" sz="1200" dirty="0" err="1" smtClean="0">
                <a:solidFill>
                  <a:srgbClr val="404155"/>
                </a:solidFill>
                <a:latin typeface="Nobile" pitchFamily="34" charset="0"/>
              </a:rPr>
              <a:t>este</a:t>
            </a:r>
            <a:r>
              <a:rPr lang="en-US" sz="1200" dirty="0" smtClean="0">
                <a:solidFill>
                  <a:srgbClr val="404155"/>
                </a:solidFill>
                <a:latin typeface="Nobile" pitchFamily="34" charset="0"/>
              </a:rPr>
              <a:t> </a:t>
            </a:r>
            <a:r>
              <a:rPr lang="en-US" sz="1200" dirty="0" err="1" smtClean="0">
                <a:solidFill>
                  <a:srgbClr val="404155"/>
                </a:solidFill>
                <a:latin typeface="Nobile" pitchFamily="34" charset="0"/>
              </a:rPr>
              <a:t>estudiantado</a:t>
            </a:r>
            <a:r>
              <a:rPr lang="en-US" sz="1200" dirty="0" smtClean="0">
                <a:solidFill>
                  <a:srgbClr val="404155"/>
                </a:solidFill>
                <a:latin typeface="Nobile" pitchFamily="34" charset="0"/>
              </a:rPr>
              <a:t> se le </a:t>
            </a:r>
            <a:r>
              <a:rPr lang="en-US" sz="1200" dirty="0" err="1" smtClean="0">
                <a:solidFill>
                  <a:srgbClr val="404155"/>
                </a:solidFill>
                <a:latin typeface="Nobile" pitchFamily="34" charset="0"/>
              </a:rPr>
              <a:t>asignará</a:t>
            </a:r>
            <a:r>
              <a:rPr lang="en-US" sz="1200" dirty="0" smtClean="0">
                <a:solidFill>
                  <a:srgbClr val="404155"/>
                </a:solidFill>
                <a:latin typeface="Nobile" pitchFamily="34" charset="0"/>
              </a:rPr>
              <a:t> </a:t>
            </a:r>
            <a:r>
              <a:rPr lang="en-US" sz="1200" dirty="0" err="1" smtClean="0">
                <a:solidFill>
                  <a:srgbClr val="404155"/>
                </a:solidFill>
                <a:latin typeface="Nobile" pitchFamily="34" charset="0"/>
              </a:rPr>
              <a:t>igualmente</a:t>
            </a:r>
            <a:r>
              <a:rPr lang="en-US" sz="1200" dirty="0" smtClean="0">
                <a:solidFill>
                  <a:srgbClr val="404155"/>
                </a:solidFill>
                <a:latin typeface="Nobile" pitchFamily="34" charset="0"/>
              </a:rPr>
              <a:t> tutor/a </a:t>
            </a:r>
            <a:r>
              <a:rPr lang="en-US" sz="1200" dirty="0" err="1" smtClean="0">
                <a:solidFill>
                  <a:srgbClr val="404155"/>
                </a:solidFill>
                <a:latin typeface="Nobile" pitchFamily="34" charset="0"/>
              </a:rPr>
              <a:t>académico</a:t>
            </a:r>
            <a:r>
              <a:rPr lang="en-US" sz="1200" dirty="0" smtClean="0">
                <a:solidFill>
                  <a:srgbClr val="404155"/>
                </a:solidFill>
                <a:latin typeface="Nobile" pitchFamily="34" charset="0"/>
              </a:rPr>
              <a:t>/a, que </a:t>
            </a:r>
            <a:r>
              <a:rPr lang="en-US" sz="1200" dirty="0" err="1" smtClean="0">
                <a:solidFill>
                  <a:srgbClr val="404155"/>
                </a:solidFill>
                <a:latin typeface="Nobile" pitchFamily="34" charset="0"/>
              </a:rPr>
              <a:t>evaluará</a:t>
            </a:r>
            <a:r>
              <a:rPr lang="en-US" sz="1200" dirty="0" smtClean="0">
                <a:solidFill>
                  <a:srgbClr val="404155"/>
                </a:solidFill>
                <a:latin typeface="Nobile" pitchFamily="34" charset="0"/>
              </a:rPr>
              <a:t> </a:t>
            </a:r>
            <a:r>
              <a:rPr lang="en-US" sz="1200" dirty="0" err="1" smtClean="0">
                <a:solidFill>
                  <a:srgbClr val="404155"/>
                </a:solidFill>
                <a:latin typeface="Nobile" pitchFamily="34" charset="0"/>
              </a:rPr>
              <a:t>su</a:t>
            </a:r>
            <a:r>
              <a:rPr lang="en-US" sz="1200" dirty="0" smtClean="0">
                <a:solidFill>
                  <a:srgbClr val="404155"/>
                </a:solidFill>
                <a:latin typeface="Nobile" pitchFamily="34" charset="0"/>
              </a:rPr>
              <a:t> </a:t>
            </a:r>
            <a:r>
              <a:rPr lang="en-US" sz="1200" dirty="0" err="1" smtClean="0">
                <a:solidFill>
                  <a:srgbClr val="404155"/>
                </a:solidFill>
                <a:latin typeface="Nobile" pitchFamily="34" charset="0"/>
              </a:rPr>
              <a:t>desempeño</a:t>
            </a:r>
            <a:r>
              <a:rPr lang="en-US" sz="1200" dirty="0" smtClean="0">
                <a:solidFill>
                  <a:srgbClr val="404155"/>
                </a:solidFill>
                <a:latin typeface="Nobile" pitchFamily="34" charset="0"/>
              </a:rPr>
              <a:t> </a:t>
            </a:r>
            <a:r>
              <a:rPr lang="en-US" sz="1200" dirty="0" err="1" smtClean="0">
                <a:solidFill>
                  <a:srgbClr val="404155"/>
                </a:solidFill>
                <a:latin typeface="Nobile" pitchFamily="34" charset="0"/>
              </a:rPr>
              <a:t>en</a:t>
            </a:r>
            <a:r>
              <a:rPr lang="en-US" sz="1200" dirty="0" smtClean="0">
                <a:solidFill>
                  <a:srgbClr val="404155"/>
                </a:solidFill>
                <a:latin typeface="Nobile" pitchFamily="34" charset="0"/>
              </a:rPr>
              <a:t> </a:t>
            </a:r>
            <a:r>
              <a:rPr lang="en-US" sz="1200" dirty="0" err="1" smtClean="0">
                <a:solidFill>
                  <a:srgbClr val="404155"/>
                </a:solidFill>
                <a:latin typeface="Nobile" pitchFamily="34" charset="0"/>
              </a:rPr>
              <a:t>los</a:t>
            </a:r>
            <a:r>
              <a:rPr lang="en-US" sz="1200" dirty="0" smtClean="0">
                <a:solidFill>
                  <a:srgbClr val="404155"/>
                </a:solidFill>
                <a:latin typeface="Nobile" pitchFamily="34" charset="0"/>
              </a:rPr>
              <a:t> </a:t>
            </a:r>
            <a:r>
              <a:rPr lang="en-US" sz="1200" dirty="0" err="1" smtClean="0">
                <a:solidFill>
                  <a:srgbClr val="404155"/>
                </a:solidFill>
                <a:latin typeface="Nobile" pitchFamily="34" charset="0"/>
              </a:rPr>
              <a:t>seminarios</a:t>
            </a:r>
            <a:r>
              <a:rPr lang="en-US" sz="1200" dirty="0" smtClean="0">
                <a:solidFill>
                  <a:srgbClr val="404155"/>
                </a:solidFill>
                <a:latin typeface="Nobile" pitchFamily="34" charset="0"/>
              </a:rPr>
              <a:t> y supervisions.</a:t>
            </a:r>
            <a:endParaRPr lang="en-US" sz="1200" dirty="0"/>
          </a:p>
        </p:txBody>
      </p:sp>
      <p:pic>
        <p:nvPicPr>
          <p:cNvPr id="30" name="Imagen 29"/>
          <p:cNvPicPr>
            <a:picLocks noChangeAspect="1"/>
          </p:cNvPicPr>
          <p:nvPr/>
        </p:nvPicPr>
        <p:blipFill>
          <a:blip r:embed="rId4"/>
          <a:stretch>
            <a:fillRect/>
          </a:stretch>
        </p:blipFill>
        <p:spPr>
          <a:xfrm>
            <a:off x="7814855" y="2777275"/>
            <a:ext cx="6461126" cy="3874152"/>
          </a:xfrm>
          <a:prstGeom prst="rect">
            <a:avLst/>
          </a:prstGeom>
        </p:spPr>
      </p:pic>
    </p:spTree>
    <p:extLst>
      <p:ext uri="{BB962C8B-B14F-4D97-AF65-F5344CB8AC3E}">
        <p14:creationId xmlns:p14="http://schemas.microsoft.com/office/powerpoint/2010/main" val="4358628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609481"/>
            <a:ext cx="8629055" cy="465177"/>
          </a:xfrm>
          <a:prstGeom prst="rect">
            <a:avLst/>
          </a:prstGeom>
          <a:noFill/>
          <a:ln/>
        </p:spPr>
        <p:txBody>
          <a:bodyPr wrap="none" lIns="0" tIns="0" rIns="0" bIns="0" rtlCol="0" anchor="t"/>
          <a:lstStyle/>
          <a:p>
            <a:pPr marL="0" indent="0" algn="l">
              <a:lnSpc>
                <a:spcPts val="3650"/>
              </a:lnSpc>
              <a:buNone/>
            </a:pPr>
            <a:r>
              <a:rPr lang="en-US" sz="2900" dirty="0" err="1" smtClean="0">
                <a:solidFill>
                  <a:srgbClr val="1B1B27"/>
                </a:solidFill>
                <a:latin typeface="Corben" pitchFamily="34" charset="0"/>
                <a:ea typeface="Corben" pitchFamily="34" charset="-122"/>
                <a:cs typeface="Corben" pitchFamily="34" charset="-120"/>
              </a:rPr>
              <a:t>Buenas</a:t>
            </a:r>
            <a:r>
              <a:rPr lang="en-US" sz="2900" dirty="0" smtClean="0">
                <a:solidFill>
                  <a:srgbClr val="1B1B27"/>
                </a:solidFill>
                <a:latin typeface="Corben" pitchFamily="34" charset="0"/>
                <a:ea typeface="Corben" pitchFamily="34" charset="-122"/>
                <a:cs typeface="Corben" pitchFamily="34" charset="-120"/>
              </a:rPr>
              <a:t> </a:t>
            </a:r>
            <a:r>
              <a:rPr lang="en-US" sz="2900" dirty="0" err="1" smtClean="0">
                <a:solidFill>
                  <a:srgbClr val="1B1B27"/>
                </a:solidFill>
                <a:latin typeface="Corben" pitchFamily="34" charset="0"/>
                <a:ea typeface="Corben" pitchFamily="34" charset="-122"/>
                <a:cs typeface="Corben" pitchFamily="34" charset="-120"/>
              </a:rPr>
              <a:t>prácticas</a:t>
            </a:r>
            <a:r>
              <a:rPr lang="en-US" sz="2900" dirty="0" smtClean="0">
                <a:solidFill>
                  <a:srgbClr val="1B1B27"/>
                </a:solidFill>
                <a:latin typeface="Corben" pitchFamily="34" charset="0"/>
                <a:ea typeface="Corben" pitchFamily="34" charset="-122"/>
                <a:cs typeface="Corben" pitchFamily="34" charset="-120"/>
              </a:rPr>
              <a:t> y </a:t>
            </a:r>
            <a:r>
              <a:rPr lang="en-US" sz="2900" dirty="0" err="1" smtClean="0">
                <a:solidFill>
                  <a:srgbClr val="1B1B27"/>
                </a:solidFill>
                <a:latin typeface="Corben" pitchFamily="34" charset="0"/>
                <a:ea typeface="Corben" pitchFamily="34" charset="-122"/>
                <a:cs typeface="Corben" pitchFamily="34" charset="-120"/>
              </a:rPr>
              <a:t>suspensos</a:t>
            </a:r>
            <a:endParaRPr lang="en-US" sz="2900" dirty="0"/>
          </a:p>
        </p:txBody>
      </p:sp>
      <p:sp>
        <p:nvSpPr>
          <p:cNvPr id="3" name="Text 1"/>
          <p:cNvSpPr/>
          <p:nvPr/>
        </p:nvSpPr>
        <p:spPr>
          <a:xfrm>
            <a:off x="793790" y="1431846"/>
            <a:ext cx="7680365" cy="714375"/>
          </a:xfrm>
          <a:prstGeom prst="rect">
            <a:avLst/>
          </a:prstGeom>
          <a:noFill/>
          <a:ln/>
        </p:spPr>
        <p:txBody>
          <a:bodyPr wrap="square" lIns="0" tIns="0" rIns="0" bIns="0" rtlCol="0" anchor="t"/>
          <a:lstStyle/>
          <a:p>
            <a:pPr>
              <a:lnSpc>
                <a:spcPts val="1850"/>
              </a:lnSpc>
            </a:pPr>
            <a:r>
              <a:rPr lang="es-ES" sz="1150" dirty="0" smtClean="0">
                <a:solidFill>
                  <a:srgbClr val="404155"/>
                </a:solidFill>
                <a:latin typeface="Nobile" pitchFamily="34" charset="0"/>
                <a:ea typeface="Nobile" pitchFamily="34" charset="-122"/>
                <a:cs typeface="Nobile" pitchFamily="34" charset="-120"/>
              </a:rPr>
              <a:t>Los y las tutores/as de centro </a:t>
            </a:r>
            <a:r>
              <a:rPr lang="es-ES" sz="1150" b="1" dirty="0" smtClean="0">
                <a:solidFill>
                  <a:schemeClr val="accent1"/>
                </a:solidFill>
                <a:latin typeface="Nobile" pitchFamily="34" charset="0"/>
                <a:ea typeface="Nobile" pitchFamily="34" charset="-122"/>
                <a:cs typeface="Nobile" pitchFamily="34" charset="-120"/>
              </a:rPr>
              <a:t>NO COBRAN</a:t>
            </a:r>
            <a:r>
              <a:rPr lang="es-ES" sz="1150" dirty="0" smtClean="0">
                <a:solidFill>
                  <a:srgbClr val="404155"/>
                </a:solidFill>
                <a:latin typeface="Nobile" pitchFamily="34" charset="0"/>
                <a:ea typeface="Nobile" pitchFamily="34" charset="-122"/>
                <a:cs typeface="Nobile" pitchFamily="34" charset="-120"/>
              </a:rPr>
              <a:t>. Es importante mantener una actitud de cooperación con ellos y ellas; basada en el respeto, la proactividad y la profesionalidad.</a:t>
            </a:r>
          </a:p>
          <a:p>
            <a:pPr>
              <a:lnSpc>
                <a:spcPts val="1850"/>
              </a:lnSpc>
            </a:pPr>
            <a:r>
              <a:rPr lang="es-ES" sz="1150" dirty="0" smtClean="0">
                <a:solidFill>
                  <a:srgbClr val="404155"/>
                </a:solidFill>
                <a:latin typeface="Nobile" pitchFamily="34" charset="0"/>
                <a:ea typeface="Nobile" pitchFamily="34" charset="-122"/>
                <a:cs typeface="Nobile" pitchFamily="34" charset="-120"/>
              </a:rPr>
              <a:t>La INCORPORACIÓN la gestiona el tutor/a académica. </a:t>
            </a:r>
            <a:r>
              <a:rPr lang="es-ES" sz="1150" b="1" dirty="0" smtClean="0">
                <a:solidFill>
                  <a:schemeClr val="accent1"/>
                </a:solidFill>
                <a:latin typeface="Nobile" pitchFamily="34" charset="0"/>
                <a:ea typeface="Nobile" pitchFamily="34" charset="-122"/>
                <a:cs typeface="Nobile" pitchFamily="34" charset="-120"/>
              </a:rPr>
              <a:t>PACIENCIA </a:t>
            </a:r>
            <a:r>
              <a:rPr lang="es-ES" sz="1150" dirty="0" smtClean="0">
                <a:solidFill>
                  <a:srgbClr val="404155"/>
                </a:solidFill>
                <a:latin typeface="Nobile" pitchFamily="34" charset="0"/>
                <a:ea typeface="Nobile" pitchFamily="34" charset="-122"/>
                <a:cs typeface="Nobile" pitchFamily="34" charset="-120"/>
              </a:rPr>
              <a:t>en las incorporaciones, algunas veces se atrasan por diversos motivos. NO se paga desplazamiento del estudiantado a los centros</a:t>
            </a:r>
            <a:endParaRPr lang="es-ES" sz="1150" dirty="0">
              <a:solidFill>
                <a:srgbClr val="404155"/>
              </a:solidFill>
              <a:latin typeface="Nobile" pitchFamily="34" charset="0"/>
              <a:ea typeface="Nobile" pitchFamily="34" charset="-122"/>
              <a:cs typeface="Nobile" pitchFamily="34" charset="-120"/>
            </a:endParaRPr>
          </a:p>
        </p:txBody>
      </p:sp>
      <p:sp>
        <p:nvSpPr>
          <p:cNvPr id="4" name="Shape 2"/>
          <p:cNvSpPr/>
          <p:nvPr/>
        </p:nvSpPr>
        <p:spPr>
          <a:xfrm>
            <a:off x="793790" y="2536865"/>
            <a:ext cx="7680365" cy="2271832"/>
          </a:xfrm>
          <a:prstGeom prst="roundRect">
            <a:avLst>
              <a:gd name="adj" fmla="val 3220"/>
            </a:avLst>
          </a:prstGeom>
          <a:solidFill>
            <a:srgbClr val="F9F9FF">
              <a:alpha val="95000"/>
            </a:srgbClr>
          </a:solidFill>
          <a:ln/>
        </p:spPr>
      </p:sp>
      <p:sp>
        <p:nvSpPr>
          <p:cNvPr id="5" name="Shape 3"/>
          <p:cNvSpPr/>
          <p:nvPr/>
        </p:nvSpPr>
        <p:spPr>
          <a:xfrm>
            <a:off x="793729" y="2648526"/>
            <a:ext cx="7680365" cy="60960"/>
          </a:xfrm>
          <a:prstGeom prst="roundRect">
            <a:avLst>
              <a:gd name="adj" fmla="val 102558"/>
            </a:avLst>
          </a:prstGeom>
          <a:solidFill>
            <a:srgbClr val="4967E9"/>
          </a:solidFill>
          <a:ln/>
        </p:spPr>
      </p:sp>
      <p:sp>
        <p:nvSpPr>
          <p:cNvPr id="6" name="Shape 4"/>
          <p:cNvSpPr/>
          <p:nvPr/>
        </p:nvSpPr>
        <p:spPr>
          <a:xfrm>
            <a:off x="4410670" y="2476708"/>
            <a:ext cx="446484" cy="446484"/>
          </a:xfrm>
          <a:prstGeom prst="roundRect">
            <a:avLst>
              <a:gd name="adj" fmla="val 204800"/>
            </a:avLst>
          </a:prstGeom>
          <a:solidFill>
            <a:srgbClr val="4967E9"/>
          </a:solidFill>
          <a:ln/>
        </p:spPr>
      </p:sp>
      <p:sp>
        <p:nvSpPr>
          <p:cNvPr id="7" name="Text 5"/>
          <p:cNvSpPr/>
          <p:nvPr/>
        </p:nvSpPr>
        <p:spPr>
          <a:xfrm>
            <a:off x="4544616" y="2536905"/>
            <a:ext cx="178594" cy="223242"/>
          </a:xfrm>
          <a:prstGeom prst="rect">
            <a:avLst/>
          </a:prstGeom>
          <a:noFill/>
          <a:ln/>
        </p:spPr>
        <p:txBody>
          <a:bodyPr wrap="none" lIns="0" tIns="0" rIns="0" bIns="0" rtlCol="0" anchor="t"/>
          <a:lstStyle/>
          <a:p>
            <a:pPr marL="0" indent="0" algn="l">
              <a:lnSpc>
                <a:spcPts val="2250"/>
              </a:lnSpc>
              <a:buNone/>
            </a:pPr>
            <a:r>
              <a:rPr lang="en-US" sz="1400" dirty="0">
                <a:solidFill>
                  <a:srgbClr val="FFFFFF"/>
                </a:solidFill>
                <a:latin typeface="Corben" pitchFamily="34" charset="0"/>
                <a:ea typeface="Corben" pitchFamily="34" charset="-122"/>
                <a:cs typeface="Corben" pitchFamily="34" charset="-120"/>
              </a:rPr>
              <a:t>1</a:t>
            </a:r>
            <a:endParaRPr lang="en-US" sz="1400" dirty="0"/>
          </a:p>
        </p:txBody>
      </p:sp>
      <p:sp>
        <p:nvSpPr>
          <p:cNvPr id="9" name="Text 7"/>
          <p:cNvSpPr/>
          <p:nvPr/>
        </p:nvSpPr>
        <p:spPr>
          <a:xfrm>
            <a:off x="957858" y="2983350"/>
            <a:ext cx="7352228" cy="545068"/>
          </a:xfrm>
          <a:prstGeom prst="rect">
            <a:avLst/>
          </a:prstGeom>
          <a:noFill/>
          <a:ln/>
        </p:spPr>
        <p:txBody>
          <a:bodyPr wrap="none" lIns="0" tIns="0" rIns="0" bIns="0" rtlCol="0" anchor="t"/>
          <a:lstStyle/>
          <a:p>
            <a:pPr>
              <a:lnSpc>
                <a:spcPts val="1850"/>
              </a:lnSpc>
            </a:pPr>
            <a:r>
              <a:rPr lang="es-ES" sz="1150" dirty="0" smtClean="0">
                <a:solidFill>
                  <a:srgbClr val="404155"/>
                </a:solidFill>
                <a:latin typeface="Nobile" pitchFamily="34" charset="0"/>
                <a:ea typeface="Nobile" pitchFamily="34" charset="-122"/>
                <a:cs typeface="Nobile" pitchFamily="34" charset="-120"/>
              </a:rPr>
              <a:t>Usar las cuentas </a:t>
            </a:r>
            <a:r>
              <a:rPr lang="es-ES" sz="1150" b="1" dirty="0" smtClean="0">
                <a:solidFill>
                  <a:schemeClr val="accent1"/>
                </a:solidFill>
                <a:latin typeface="Nobile" pitchFamily="34" charset="0"/>
                <a:ea typeface="Nobile" pitchFamily="34" charset="-122"/>
                <a:cs typeface="Nobile" pitchFamily="34" charset="-120"/>
              </a:rPr>
              <a:t>OFICIALES</a:t>
            </a:r>
            <a:r>
              <a:rPr lang="es-ES" sz="1150" dirty="0" smtClean="0">
                <a:solidFill>
                  <a:srgbClr val="404155"/>
                </a:solidFill>
                <a:latin typeface="Nobile" pitchFamily="34" charset="0"/>
                <a:ea typeface="Nobile" pitchFamily="34" charset="-122"/>
                <a:cs typeface="Nobile" pitchFamily="34" charset="-120"/>
              </a:rPr>
              <a:t> de la UGR</a:t>
            </a:r>
          </a:p>
          <a:p>
            <a:pPr>
              <a:lnSpc>
                <a:spcPts val="1850"/>
              </a:lnSpc>
            </a:pPr>
            <a:r>
              <a:rPr lang="es-ES" sz="1150" dirty="0" smtClean="0">
                <a:solidFill>
                  <a:srgbClr val="404155"/>
                </a:solidFill>
                <a:latin typeface="Nobile" pitchFamily="34" charset="0"/>
                <a:ea typeface="Nobile" pitchFamily="34" charset="-122"/>
                <a:cs typeface="Nobile" pitchFamily="34" charset="-120"/>
              </a:rPr>
              <a:t>Si se produce </a:t>
            </a:r>
            <a:r>
              <a:rPr lang="es-ES" sz="1150" dirty="0" err="1" smtClean="0">
                <a:solidFill>
                  <a:srgbClr val="404155"/>
                </a:solidFill>
                <a:latin typeface="Nobile" pitchFamily="34" charset="0"/>
                <a:ea typeface="Nobile" pitchFamily="34" charset="-122"/>
                <a:cs typeface="Nobile" pitchFamily="34" charset="-120"/>
              </a:rPr>
              <a:t>indicencias</a:t>
            </a:r>
            <a:r>
              <a:rPr lang="es-ES" sz="1150" dirty="0" smtClean="0">
                <a:solidFill>
                  <a:srgbClr val="404155"/>
                </a:solidFill>
                <a:latin typeface="Nobile" pitchFamily="34" charset="0"/>
                <a:ea typeface="Nobile" pitchFamily="34" charset="-122"/>
                <a:cs typeface="Nobile" pitchFamily="34" charset="-120"/>
              </a:rPr>
              <a:t>, los pasos son:</a:t>
            </a:r>
          </a:p>
          <a:p>
            <a:pPr marL="171450" indent="-171450">
              <a:lnSpc>
                <a:spcPts val="1850"/>
              </a:lnSpc>
              <a:buFont typeface="Arial" panose="020B0604020202020204" pitchFamily="34" charset="0"/>
              <a:buChar char="•"/>
            </a:pPr>
            <a:r>
              <a:rPr lang="es-ES" sz="1150" dirty="0" smtClean="0">
                <a:solidFill>
                  <a:srgbClr val="404155"/>
                </a:solidFill>
                <a:latin typeface="Nobile" pitchFamily="34" charset="0"/>
                <a:ea typeface="Nobile" pitchFamily="34" charset="-122"/>
                <a:cs typeface="Nobile" pitchFamily="34" charset="-120"/>
              </a:rPr>
              <a:t>Se comunica al o la t</a:t>
            </a:r>
            <a:r>
              <a:rPr lang="es-ES" sz="1150" dirty="0" smtClean="0">
                <a:solidFill>
                  <a:srgbClr val="404155"/>
                </a:solidFill>
                <a:latin typeface="Nobile" pitchFamily="34" charset="0"/>
                <a:ea typeface="Nobile" pitchFamily="34" charset="-122"/>
                <a:cs typeface="Nobile" pitchFamily="34" charset="-120"/>
              </a:rPr>
              <a:t>utor/a académica, que resolverá según sus posibilidades</a:t>
            </a:r>
          </a:p>
          <a:p>
            <a:pPr marL="171450" indent="-171450">
              <a:lnSpc>
                <a:spcPts val="1850"/>
              </a:lnSpc>
              <a:buFont typeface="Arial" panose="020B0604020202020204" pitchFamily="34" charset="0"/>
              <a:buChar char="•"/>
            </a:pPr>
            <a:r>
              <a:rPr lang="es-ES" sz="1150" dirty="0" smtClean="0">
                <a:solidFill>
                  <a:srgbClr val="404155"/>
                </a:solidFill>
                <a:latin typeface="Nobile" pitchFamily="34" charset="0"/>
                <a:ea typeface="Nobile" pitchFamily="34" charset="-122"/>
                <a:cs typeface="Nobile" pitchFamily="34" charset="-120"/>
              </a:rPr>
              <a:t>En caso de no poder resolver el o la tutora académica, se comunica a la Coordinadora de prácticas, </a:t>
            </a:r>
          </a:p>
          <a:p>
            <a:pPr>
              <a:lnSpc>
                <a:spcPts val="1850"/>
              </a:lnSpc>
            </a:pPr>
            <a:r>
              <a:rPr lang="es-ES" sz="1150" dirty="0" smtClean="0">
                <a:solidFill>
                  <a:srgbClr val="404155"/>
                </a:solidFill>
                <a:latin typeface="Nobile" pitchFamily="34" charset="0"/>
                <a:ea typeface="Nobile" pitchFamily="34" charset="-122"/>
                <a:cs typeface="Nobile" pitchFamily="34" charset="-120"/>
              </a:rPr>
              <a:t>que intentará resolve</a:t>
            </a:r>
            <a:r>
              <a:rPr lang="es-ES" sz="1150" dirty="0" smtClean="0">
                <a:solidFill>
                  <a:srgbClr val="404155"/>
                </a:solidFill>
                <a:latin typeface="Nobile" pitchFamily="34" charset="0"/>
                <a:ea typeface="Nobile" pitchFamily="34" charset="-122"/>
                <a:cs typeface="Nobile" pitchFamily="34" charset="-120"/>
              </a:rPr>
              <a:t>r según sus posibilidades</a:t>
            </a:r>
            <a:endParaRPr lang="es-ES" sz="1150" dirty="0" smtClean="0">
              <a:solidFill>
                <a:srgbClr val="404155"/>
              </a:solidFill>
              <a:latin typeface="Nobile" pitchFamily="34" charset="0"/>
              <a:ea typeface="Nobile" pitchFamily="34" charset="-122"/>
              <a:cs typeface="Nobile" pitchFamily="34" charset="-120"/>
            </a:endParaRPr>
          </a:p>
          <a:p>
            <a:pPr marL="171450" indent="-171450">
              <a:lnSpc>
                <a:spcPts val="1850"/>
              </a:lnSpc>
              <a:buFont typeface="Arial" panose="020B0604020202020204" pitchFamily="34" charset="0"/>
              <a:buChar char="•"/>
            </a:pPr>
            <a:r>
              <a:rPr lang="es-ES" sz="1150" dirty="0" smtClean="0">
                <a:solidFill>
                  <a:srgbClr val="404155"/>
                </a:solidFill>
                <a:latin typeface="Nobile" pitchFamily="34" charset="0"/>
                <a:ea typeface="Nobile" pitchFamily="34" charset="-122"/>
                <a:cs typeface="Nobile" pitchFamily="34" charset="-120"/>
              </a:rPr>
              <a:t>En caso de no poder resolver, pasará a la COMISIÓN DE DOCENCIA Y PRÁCTICAS, formada por cinco</a:t>
            </a:r>
          </a:p>
          <a:p>
            <a:pPr>
              <a:lnSpc>
                <a:spcPts val="1850"/>
              </a:lnSpc>
            </a:pPr>
            <a:r>
              <a:rPr lang="es-ES" sz="1150" dirty="0" smtClean="0">
                <a:solidFill>
                  <a:srgbClr val="404155"/>
                </a:solidFill>
                <a:latin typeface="Nobile" pitchFamily="34" charset="0"/>
                <a:ea typeface="Nobile" pitchFamily="34" charset="-122"/>
                <a:cs typeface="Nobile" pitchFamily="34" charset="-120"/>
              </a:rPr>
              <a:t>Profesoras/as que tomar una decisión que se comunica por escrito al o la estudiante y al/la trabajador/a </a:t>
            </a:r>
          </a:p>
          <a:p>
            <a:pPr>
              <a:lnSpc>
                <a:spcPts val="1850"/>
              </a:lnSpc>
            </a:pPr>
            <a:r>
              <a:rPr lang="es-ES" sz="1150" dirty="0" smtClean="0">
                <a:solidFill>
                  <a:srgbClr val="404155"/>
                </a:solidFill>
                <a:latin typeface="Nobile" pitchFamily="34" charset="0"/>
                <a:ea typeface="Nobile" pitchFamily="34" charset="-122"/>
                <a:cs typeface="Nobile" pitchFamily="34" charset="-120"/>
              </a:rPr>
              <a:t>Social.</a:t>
            </a:r>
          </a:p>
        </p:txBody>
      </p:sp>
      <p:sp>
        <p:nvSpPr>
          <p:cNvPr id="13" name="Shape 11"/>
          <p:cNvSpPr/>
          <p:nvPr/>
        </p:nvSpPr>
        <p:spPr>
          <a:xfrm>
            <a:off x="793790" y="5180767"/>
            <a:ext cx="7680365" cy="2271832"/>
          </a:xfrm>
          <a:prstGeom prst="roundRect">
            <a:avLst>
              <a:gd name="adj" fmla="val 3220"/>
            </a:avLst>
          </a:prstGeom>
          <a:solidFill>
            <a:srgbClr val="F9F9FF">
              <a:alpha val="95000"/>
            </a:srgbClr>
          </a:solidFill>
          <a:ln/>
        </p:spPr>
      </p:sp>
      <p:sp>
        <p:nvSpPr>
          <p:cNvPr id="14" name="Shape 12"/>
          <p:cNvSpPr/>
          <p:nvPr/>
        </p:nvSpPr>
        <p:spPr>
          <a:xfrm>
            <a:off x="793790" y="5165527"/>
            <a:ext cx="7680365" cy="60960"/>
          </a:xfrm>
          <a:prstGeom prst="roundRect">
            <a:avLst>
              <a:gd name="adj" fmla="val 102558"/>
            </a:avLst>
          </a:prstGeom>
          <a:solidFill>
            <a:srgbClr val="4967E9"/>
          </a:solidFill>
          <a:ln/>
        </p:spPr>
      </p:sp>
      <p:sp>
        <p:nvSpPr>
          <p:cNvPr id="15" name="Shape 13"/>
          <p:cNvSpPr/>
          <p:nvPr/>
        </p:nvSpPr>
        <p:spPr>
          <a:xfrm>
            <a:off x="4410670" y="4957524"/>
            <a:ext cx="446484" cy="446484"/>
          </a:xfrm>
          <a:prstGeom prst="roundRect">
            <a:avLst>
              <a:gd name="adj" fmla="val 204800"/>
            </a:avLst>
          </a:prstGeom>
          <a:solidFill>
            <a:srgbClr val="4967E9"/>
          </a:solidFill>
          <a:ln/>
        </p:spPr>
      </p:sp>
      <p:sp>
        <p:nvSpPr>
          <p:cNvPr id="16" name="Text 14"/>
          <p:cNvSpPr/>
          <p:nvPr/>
        </p:nvSpPr>
        <p:spPr>
          <a:xfrm>
            <a:off x="4544616" y="5069086"/>
            <a:ext cx="178594" cy="223242"/>
          </a:xfrm>
          <a:prstGeom prst="rect">
            <a:avLst/>
          </a:prstGeom>
          <a:noFill/>
          <a:ln/>
        </p:spPr>
        <p:txBody>
          <a:bodyPr wrap="none" lIns="0" tIns="0" rIns="0" bIns="0" rtlCol="0" anchor="t"/>
          <a:lstStyle/>
          <a:p>
            <a:pPr marL="0" indent="0" algn="l">
              <a:lnSpc>
                <a:spcPts val="2250"/>
              </a:lnSpc>
              <a:buNone/>
            </a:pPr>
            <a:r>
              <a:rPr lang="en-US" sz="1400" dirty="0">
                <a:solidFill>
                  <a:srgbClr val="FFFFFF"/>
                </a:solidFill>
                <a:latin typeface="Corben" pitchFamily="34" charset="0"/>
                <a:ea typeface="Corben" pitchFamily="34" charset="-122"/>
                <a:cs typeface="Corben" pitchFamily="34" charset="-120"/>
              </a:rPr>
              <a:t>2</a:t>
            </a:r>
            <a:endParaRPr lang="en-US" sz="1400" dirty="0"/>
          </a:p>
        </p:txBody>
      </p:sp>
      <p:sp>
        <p:nvSpPr>
          <p:cNvPr id="17" name="Text 15"/>
          <p:cNvSpPr/>
          <p:nvPr/>
        </p:nvSpPr>
        <p:spPr>
          <a:xfrm>
            <a:off x="957858" y="5552837"/>
            <a:ext cx="2158008" cy="232529"/>
          </a:xfrm>
          <a:prstGeom prst="rect">
            <a:avLst/>
          </a:prstGeom>
          <a:noFill/>
          <a:ln/>
        </p:spPr>
        <p:txBody>
          <a:bodyPr wrap="none" lIns="0" tIns="0" rIns="0" bIns="0" rtlCol="0" anchor="t"/>
          <a:lstStyle/>
          <a:p>
            <a:pPr marL="0" indent="0" algn="l">
              <a:lnSpc>
                <a:spcPts val="1800"/>
              </a:lnSpc>
              <a:buNone/>
            </a:pPr>
            <a:r>
              <a:rPr lang="en-US" sz="1450" dirty="0" smtClean="0">
                <a:solidFill>
                  <a:srgbClr val="404155"/>
                </a:solidFill>
                <a:latin typeface="Corben" pitchFamily="34" charset="0"/>
                <a:ea typeface="Corben" pitchFamily="34" charset="-122"/>
                <a:cs typeface="Corben" pitchFamily="34" charset="-120"/>
              </a:rPr>
              <a:t>SUSPENSOS</a:t>
            </a:r>
            <a:endParaRPr lang="en-US" sz="1450" dirty="0"/>
          </a:p>
        </p:txBody>
      </p:sp>
      <p:sp>
        <p:nvSpPr>
          <p:cNvPr id="18" name="Text 16"/>
          <p:cNvSpPr/>
          <p:nvPr/>
        </p:nvSpPr>
        <p:spPr>
          <a:xfrm>
            <a:off x="957858" y="5934194"/>
            <a:ext cx="7352228" cy="1040764"/>
          </a:xfrm>
          <a:prstGeom prst="rect">
            <a:avLst/>
          </a:prstGeom>
          <a:noFill/>
          <a:ln/>
        </p:spPr>
        <p:txBody>
          <a:bodyPr wrap="none" lIns="0" tIns="0" rIns="0" bIns="0" rtlCol="0" anchor="t"/>
          <a:lstStyle/>
          <a:p>
            <a:pPr>
              <a:lnSpc>
                <a:spcPts val="1850"/>
              </a:lnSpc>
            </a:pPr>
            <a:r>
              <a:rPr lang="es-ES" sz="1150" dirty="0" smtClean="0">
                <a:solidFill>
                  <a:srgbClr val="404155"/>
                </a:solidFill>
                <a:latin typeface="Nobile" pitchFamily="34" charset="0"/>
                <a:ea typeface="Nobile" pitchFamily="34" charset="-122"/>
                <a:cs typeface="Nobile" pitchFamily="34" charset="-120"/>
              </a:rPr>
              <a:t>El estudiantado puede suspender la asignatura por las siguientes causas:</a:t>
            </a:r>
          </a:p>
          <a:p>
            <a:pPr marL="171450" indent="-171450">
              <a:lnSpc>
                <a:spcPts val="1850"/>
              </a:lnSpc>
              <a:buFont typeface="Arial" panose="020B0604020202020204" pitchFamily="34" charset="0"/>
              <a:buChar char="•"/>
            </a:pPr>
            <a:r>
              <a:rPr lang="es-ES" sz="1150" dirty="0" smtClean="0">
                <a:solidFill>
                  <a:srgbClr val="404155"/>
                </a:solidFill>
                <a:latin typeface="Nobile" pitchFamily="34" charset="0"/>
                <a:ea typeface="Nobile" pitchFamily="34" charset="-122"/>
                <a:cs typeface="Nobile" pitchFamily="34" charset="-120"/>
              </a:rPr>
              <a:t>M</a:t>
            </a:r>
            <a:r>
              <a:rPr lang="es-ES" sz="1150" dirty="0" smtClean="0">
                <a:solidFill>
                  <a:srgbClr val="404155"/>
                </a:solidFill>
                <a:latin typeface="Nobile" pitchFamily="34" charset="0"/>
                <a:ea typeface="Nobile" pitchFamily="34" charset="-122"/>
                <a:cs typeface="Nobile" pitchFamily="34" charset="-120"/>
              </a:rPr>
              <a:t>ala conducta, no cumplir acuerdo de  prácticas, faltar o llegar tarde.</a:t>
            </a:r>
          </a:p>
          <a:p>
            <a:pPr marL="171450" indent="-171450">
              <a:lnSpc>
                <a:spcPts val="1850"/>
              </a:lnSpc>
              <a:buFont typeface="Arial" panose="020B0604020202020204" pitchFamily="34" charset="0"/>
              <a:buChar char="•"/>
            </a:pPr>
            <a:r>
              <a:rPr lang="es-ES" sz="1150" dirty="0" smtClean="0">
                <a:solidFill>
                  <a:srgbClr val="404155"/>
                </a:solidFill>
                <a:latin typeface="Nobile" pitchFamily="34" charset="0"/>
                <a:ea typeface="Nobile" pitchFamily="34" charset="-122"/>
                <a:cs typeface="Nobile" pitchFamily="34" charset="-120"/>
              </a:rPr>
              <a:t>Uso inapropiado de dispositivos o información confidencial. Comentarios no profesionales.</a:t>
            </a:r>
          </a:p>
          <a:p>
            <a:pPr marL="171450" indent="-171450">
              <a:lnSpc>
                <a:spcPts val="1850"/>
              </a:lnSpc>
              <a:buFont typeface="Arial" panose="020B0604020202020204" pitchFamily="34" charset="0"/>
              <a:buChar char="•"/>
            </a:pPr>
            <a:r>
              <a:rPr lang="es-ES" sz="1150" dirty="0" smtClean="0">
                <a:solidFill>
                  <a:srgbClr val="404155"/>
                </a:solidFill>
                <a:latin typeface="Nobile" pitchFamily="34" charset="0"/>
                <a:ea typeface="Nobile" pitchFamily="34" charset="-122"/>
                <a:cs typeface="Nobile" pitchFamily="34" charset="-120"/>
              </a:rPr>
              <a:t>Falta de asistencia en Seminarios y Supervisiones.</a:t>
            </a:r>
            <a:endParaRPr lang="es-ES" sz="1150" dirty="0">
              <a:solidFill>
                <a:srgbClr val="404155"/>
              </a:solidFill>
              <a:latin typeface="Nobile" pitchFamily="34" charset="0"/>
              <a:ea typeface="Nobile" pitchFamily="34" charset="-122"/>
              <a:cs typeface="Nobile" pitchFamily="34" charset="-120"/>
            </a:endParaRPr>
          </a:p>
        </p:txBody>
      </p:sp>
      <p:sp>
        <p:nvSpPr>
          <p:cNvPr id="26" name="Text 23"/>
          <p:cNvSpPr/>
          <p:nvPr/>
        </p:nvSpPr>
        <p:spPr>
          <a:xfrm>
            <a:off x="8844915" y="5552837"/>
            <a:ext cx="4999196" cy="1034891"/>
          </a:xfrm>
          <a:prstGeom prst="rect">
            <a:avLst/>
          </a:prstGeom>
          <a:noFill/>
          <a:ln/>
        </p:spPr>
        <p:txBody>
          <a:bodyPr wrap="square" lIns="0" tIns="0" rIns="0" bIns="0" rtlCol="0" anchor="t"/>
          <a:lstStyle/>
          <a:p>
            <a:pPr>
              <a:lnSpc>
                <a:spcPts val="1850"/>
              </a:lnSpc>
              <a:buSzPct val="100000"/>
            </a:pPr>
            <a:r>
              <a:rPr lang="es-ES" sz="1150" b="1" dirty="0" smtClean="0">
                <a:solidFill>
                  <a:schemeClr val="accent1"/>
                </a:solidFill>
                <a:latin typeface="Nobile" pitchFamily="34" charset="0"/>
                <a:ea typeface="Nobile" pitchFamily="34" charset="-122"/>
                <a:cs typeface="Nobile" pitchFamily="34" charset="-120"/>
              </a:rPr>
              <a:t>ADVERTENCIA</a:t>
            </a:r>
          </a:p>
          <a:p>
            <a:pPr marL="342900" indent="-342900">
              <a:lnSpc>
                <a:spcPts val="1850"/>
              </a:lnSpc>
              <a:buSzPct val="100000"/>
              <a:buChar char="•"/>
            </a:pPr>
            <a:r>
              <a:rPr lang="es-ES" sz="1150" dirty="0" smtClean="0">
                <a:solidFill>
                  <a:srgbClr val="404155"/>
                </a:solidFill>
                <a:latin typeface="Nobile" pitchFamily="34" charset="0"/>
                <a:ea typeface="Nobile" pitchFamily="34" charset="-122"/>
                <a:cs typeface="Nobile" pitchFamily="34" charset="-120"/>
              </a:rPr>
              <a:t>No se conservan CALIFICACIONES de un curso para  otro</a:t>
            </a:r>
          </a:p>
          <a:p>
            <a:pPr marL="342900" indent="-342900">
              <a:lnSpc>
                <a:spcPts val="1850"/>
              </a:lnSpc>
              <a:buSzPct val="100000"/>
              <a:buChar char="•"/>
            </a:pPr>
            <a:r>
              <a:rPr lang="es-ES" sz="1150" dirty="0" smtClean="0">
                <a:solidFill>
                  <a:srgbClr val="404155"/>
                </a:solidFill>
                <a:latin typeface="Nobile" pitchFamily="34" charset="0"/>
                <a:ea typeface="Nobile" pitchFamily="34" charset="-122"/>
                <a:cs typeface="Nobile" pitchFamily="34" charset="-120"/>
              </a:rPr>
              <a:t>La suspensión implica el cese inmediato de las prácticas</a:t>
            </a:r>
            <a:endParaRPr lang="es-ES" sz="1150" dirty="0">
              <a:solidFill>
                <a:srgbClr val="404155"/>
              </a:solidFill>
              <a:latin typeface="Nobile" pitchFamily="34" charset="0"/>
              <a:ea typeface="Nobile" pitchFamily="34" charset="-122"/>
              <a:cs typeface="Nobile" pitchFamily="34" charset="-120"/>
            </a:endParaRPr>
          </a:p>
        </p:txBody>
      </p:sp>
      <p:pic>
        <p:nvPicPr>
          <p:cNvPr id="27" name="Imagen 26"/>
          <p:cNvPicPr>
            <a:picLocks noChangeAspect="1"/>
          </p:cNvPicPr>
          <p:nvPr/>
        </p:nvPicPr>
        <p:blipFill>
          <a:blip r:embed="rId3"/>
          <a:stretch>
            <a:fillRect/>
          </a:stretch>
        </p:blipFill>
        <p:spPr>
          <a:xfrm>
            <a:off x="8844915" y="1527810"/>
            <a:ext cx="4762500" cy="3571875"/>
          </a:xfrm>
          <a:prstGeom prst="rect">
            <a:avLst/>
          </a:prstGeom>
        </p:spPr>
      </p:pic>
    </p:spTree>
    <p:extLst>
      <p:ext uri="{BB962C8B-B14F-4D97-AF65-F5344CB8AC3E}">
        <p14:creationId xmlns:p14="http://schemas.microsoft.com/office/powerpoint/2010/main" val="1903869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609481"/>
            <a:ext cx="8629055" cy="465177"/>
          </a:xfrm>
          <a:prstGeom prst="rect">
            <a:avLst/>
          </a:prstGeom>
          <a:noFill/>
          <a:ln/>
        </p:spPr>
        <p:txBody>
          <a:bodyPr wrap="none" lIns="0" tIns="0" rIns="0" bIns="0" rtlCol="0" anchor="t"/>
          <a:lstStyle/>
          <a:p>
            <a:pPr marL="0" indent="0" algn="l">
              <a:lnSpc>
                <a:spcPts val="3650"/>
              </a:lnSpc>
              <a:buNone/>
            </a:pPr>
            <a:r>
              <a:rPr lang="en-US" sz="2900" dirty="0" smtClean="0">
                <a:solidFill>
                  <a:srgbClr val="1B1B27"/>
                </a:solidFill>
                <a:latin typeface="Corben" pitchFamily="34" charset="0"/>
                <a:ea typeface="Corben" pitchFamily="34" charset="-122"/>
                <a:cs typeface="Corben" pitchFamily="34" charset="-120"/>
              </a:rPr>
              <a:t>RECUERDA</a:t>
            </a:r>
            <a:endParaRPr lang="en-US" sz="2900" dirty="0"/>
          </a:p>
        </p:txBody>
      </p:sp>
      <p:sp>
        <p:nvSpPr>
          <p:cNvPr id="3" name="Text 1"/>
          <p:cNvSpPr/>
          <p:nvPr/>
        </p:nvSpPr>
        <p:spPr>
          <a:xfrm>
            <a:off x="793790" y="1431845"/>
            <a:ext cx="7680365" cy="4245941"/>
          </a:xfrm>
          <a:prstGeom prst="rect">
            <a:avLst/>
          </a:prstGeom>
          <a:noFill/>
          <a:ln/>
        </p:spPr>
        <p:txBody>
          <a:bodyPr wrap="square" lIns="0" tIns="0" rIns="0" bIns="0" rtlCol="0" anchor="t"/>
          <a:lstStyle/>
          <a:p>
            <a:pPr marL="171450" indent="-171450">
              <a:lnSpc>
                <a:spcPts val="1850"/>
              </a:lnSpc>
              <a:buFont typeface="Arial" panose="020B0604020202020204" pitchFamily="34" charset="0"/>
              <a:buChar char="•"/>
            </a:pPr>
            <a:r>
              <a:rPr lang="es-ES" sz="1600" dirty="0" smtClean="0">
                <a:solidFill>
                  <a:srgbClr val="404155"/>
                </a:solidFill>
                <a:latin typeface="Nobile" pitchFamily="34" charset="0"/>
                <a:ea typeface="Nobile" pitchFamily="34" charset="-122"/>
                <a:cs typeface="Nobile" pitchFamily="34" charset="-120"/>
              </a:rPr>
              <a:t>La ASISTENCIA al centro de prácticas, supervisiones y  seminarios es </a:t>
            </a:r>
            <a:r>
              <a:rPr lang="es-ES" sz="1600" dirty="0" smtClean="0">
                <a:solidFill>
                  <a:schemeClr val="accent1"/>
                </a:solidFill>
                <a:latin typeface="Nobile" pitchFamily="34" charset="0"/>
                <a:ea typeface="Nobile" pitchFamily="34" charset="-122"/>
                <a:cs typeface="Nobile" pitchFamily="34" charset="-120"/>
              </a:rPr>
              <a:t>OBLIGATORIA</a:t>
            </a:r>
            <a:r>
              <a:rPr lang="es-ES" sz="1600" dirty="0" smtClean="0">
                <a:solidFill>
                  <a:srgbClr val="404155"/>
                </a:solidFill>
                <a:latin typeface="Nobile" pitchFamily="34" charset="0"/>
                <a:ea typeface="Nobile" pitchFamily="34" charset="-122"/>
                <a:cs typeface="Nobile" pitchFamily="34" charset="-120"/>
              </a:rPr>
              <a:t>.</a:t>
            </a:r>
          </a:p>
          <a:p>
            <a:pPr marL="171450" indent="-171450">
              <a:lnSpc>
                <a:spcPts val="1850"/>
              </a:lnSpc>
              <a:buFont typeface="Arial" panose="020B0604020202020204" pitchFamily="34" charset="0"/>
              <a:buChar char="•"/>
            </a:pPr>
            <a:endParaRPr lang="es-ES" sz="1600" dirty="0" smtClean="0">
              <a:solidFill>
                <a:srgbClr val="404155"/>
              </a:solidFill>
              <a:latin typeface="Nobile" pitchFamily="34" charset="0"/>
              <a:ea typeface="Nobile" pitchFamily="34" charset="-122"/>
              <a:cs typeface="Nobile" pitchFamily="34" charset="-120"/>
            </a:endParaRPr>
          </a:p>
          <a:p>
            <a:pPr marL="171450" indent="-171450">
              <a:lnSpc>
                <a:spcPts val="1850"/>
              </a:lnSpc>
              <a:buFont typeface="Arial" panose="020B0604020202020204" pitchFamily="34" charset="0"/>
              <a:buChar char="•"/>
            </a:pPr>
            <a:r>
              <a:rPr lang="es-ES" sz="1600" dirty="0" smtClean="0">
                <a:solidFill>
                  <a:srgbClr val="404155"/>
                </a:solidFill>
                <a:latin typeface="Nobile" pitchFamily="34" charset="0"/>
                <a:ea typeface="Nobile" pitchFamily="34" charset="-122"/>
                <a:cs typeface="Nobile" pitchFamily="34" charset="-120"/>
              </a:rPr>
              <a:t>DISPONIBILIDAD HORARIA: </a:t>
            </a:r>
            <a:r>
              <a:rPr lang="es-ES" sz="1600" dirty="0" smtClean="0">
                <a:solidFill>
                  <a:schemeClr val="accent1"/>
                </a:solidFill>
                <a:latin typeface="Nobile" pitchFamily="34" charset="0"/>
                <a:ea typeface="Nobile" pitchFamily="34" charset="-122"/>
                <a:cs typeface="Nobile" pitchFamily="34" charset="-120"/>
              </a:rPr>
              <a:t>la mayoría de prácticas son por las mañanas</a:t>
            </a:r>
            <a:r>
              <a:rPr lang="es-ES" sz="1600" dirty="0" smtClean="0">
                <a:solidFill>
                  <a:srgbClr val="404155"/>
                </a:solidFill>
                <a:latin typeface="Nobile" pitchFamily="34" charset="0"/>
                <a:ea typeface="Nobile" pitchFamily="34" charset="-122"/>
                <a:cs typeface="Nobile" pitchFamily="34" charset="-120"/>
              </a:rPr>
              <a:t>. Organizad en función de esto los horarios del resto de asignaturas.</a:t>
            </a:r>
          </a:p>
          <a:p>
            <a:pPr marL="171450" indent="-171450">
              <a:lnSpc>
                <a:spcPts val="1850"/>
              </a:lnSpc>
              <a:buFont typeface="Arial" panose="020B0604020202020204" pitchFamily="34" charset="0"/>
              <a:buChar char="•"/>
            </a:pPr>
            <a:endParaRPr lang="es-ES" sz="1600" dirty="0" smtClean="0">
              <a:solidFill>
                <a:srgbClr val="404155"/>
              </a:solidFill>
              <a:latin typeface="Nobile" pitchFamily="34" charset="0"/>
              <a:ea typeface="Nobile" pitchFamily="34" charset="-122"/>
              <a:cs typeface="Nobile" pitchFamily="34" charset="-120"/>
            </a:endParaRPr>
          </a:p>
          <a:p>
            <a:pPr marL="171450" indent="-171450">
              <a:lnSpc>
                <a:spcPts val="1850"/>
              </a:lnSpc>
              <a:buFont typeface="Arial" panose="020B0604020202020204" pitchFamily="34" charset="0"/>
              <a:buChar char="•"/>
            </a:pPr>
            <a:r>
              <a:rPr lang="es-ES" sz="1600" dirty="0" smtClean="0">
                <a:solidFill>
                  <a:srgbClr val="404155"/>
                </a:solidFill>
                <a:latin typeface="Nobile" pitchFamily="34" charset="0"/>
                <a:ea typeface="Nobile" pitchFamily="34" charset="-122"/>
                <a:cs typeface="Nobile" pitchFamily="34" charset="-120"/>
              </a:rPr>
              <a:t>Hay </a:t>
            </a:r>
            <a:r>
              <a:rPr lang="es-ES" sz="1600" dirty="0" smtClean="0">
                <a:solidFill>
                  <a:schemeClr val="accent1"/>
                </a:solidFill>
                <a:latin typeface="Nobile" pitchFamily="34" charset="0"/>
                <a:ea typeface="Nobile" pitchFamily="34" charset="-122"/>
                <a:cs typeface="Nobile" pitchFamily="34" charset="-120"/>
              </a:rPr>
              <a:t>prácticas de investigación o en cooperación para el desarrollo </a:t>
            </a:r>
            <a:r>
              <a:rPr lang="es-ES" sz="1600" dirty="0" smtClean="0">
                <a:solidFill>
                  <a:srgbClr val="404155"/>
                </a:solidFill>
                <a:latin typeface="Nobile" pitchFamily="34" charset="0"/>
                <a:ea typeface="Nobile" pitchFamily="34" charset="-122"/>
                <a:cs typeface="Nobile" pitchFamily="34" charset="-120"/>
              </a:rPr>
              <a:t>que pueden ser en modalidad mixta, online y presencial. Valoradlas.</a:t>
            </a:r>
          </a:p>
          <a:p>
            <a:pPr marL="171450" indent="-171450">
              <a:lnSpc>
                <a:spcPts val="1850"/>
              </a:lnSpc>
              <a:buFont typeface="Arial" panose="020B0604020202020204" pitchFamily="34" charset="0"/>
              <a:buChar char="•"/>
            </a:pPr>
            <a:endParaRPr lang="es-ES" sz="1600" dirty="0" smtClean="0">
              <a:solidFill>
                <a:srgbClr val="404155"/>
              </a:solidFill>
              <a:latin typeface="Nobile" pitchFamily="34" charset="0"/>
              <a:ea typeface="Nobile" pitchFamily="34" charset="-122"/>
              <a:cs typeface="Nobile" pitchFamily="34" charset="-120"/>
            </a:endParaRPr>
          </a:p>
          <a:p>
            <a:pPr marL="171450" indent="-171450">
              <a:lnSpc>
                <a:spcPts val="1850"/>
              </a:lnSpc>
              <a:buFont typeface="Arial" panose="020B0604020202020204" pitchFamily="34" charset="0"/>
              <a:buChar char="•"/>
            </a:pPr>
            <a:r>
              <a:rPr lang="es-ES" sz="1600" dirty="0" smtClean="0">
                <a:solidFill>
                  <a:srgbClr val="404155"/>
                </a:solidFill>
                <a:latin typeface="Nobile" pitchFamily="34" charset="0"/>
                <a:ea typeface="Nobile" pitchFamily="34" charset="-122"/>
                <a:cs typeface="Nobile" pitchFamily="34" charset="-120"/>
              </a:rPr>
              <a:t>Consulta frecuentemente </a:t>
            </a:r>
            <a:r>
              <a:rPr lang="es-ES" sz="1600" dirty="0" smtClean="0">
                <a:solidFill>
                  <a:schemeClr val="accent1"/>
                </a:solidFill>
                <a:latin typeface="Nobile" pitchFamily="34" charset="0"/>
                <a:ea typeface="Nobile" pitchFamily="34" charset="-122"/>
                <a:cs typeface="Nobile" pitchFamily="34" charset="-120"/>
              </a:rPr>
              <a:t>PRADO</a:t>
            </a:r>
            <a:r>
              <a:rPr lang="es-ES" sz="1600" dirty="0" smtClean="0">
                <a:solidFill>
                  <a:srgbClr val="404155"/>
                </a:solidFill>
                <a:latin typeface="Nobile" pitchFamily="34" charset="0"/>
                <a:ea typeface="Nobile" pitchFamily="34" charset="-122"/>
                <a:cs typeface="Nobile" pitchFamily="34" charset="-120"/>
              </a:rPr>
              <a:t>. Todas las informaciones importantes estarán por esta vía.</a:t>
            </a:r>
          </a:p>
          <a:p>
            <a:pPr marL="171450" indent="-171450">
              <a:lnSpc>
                <a:spcPts val="1850"/>
              </a:lnSpc>
              <a:buFont typeface="Arial" panose="020B0604020202020204" pitchFamily="34" charset="0"/>
              <a:buChar char="•"/>
            </a:pPr>
            <a:endParaRPr lang="es-ES" sz="1600" dirty="0" smtClean="0">
              <a:solidFill>
                <a:srgbClr val="404155"/>
              </a:solidFill>
              <a:latin typeface="Nobile" pitchFamily="34" charset="0"/>
              <a:ea typeface="Nobile" pitchFamily="34" charset="-122"/>
              <a:cs typeface="Nobile" pitchFamily="34" charset="-120"/>
            </a:endParaRPr>
          </a:p>
          <a:p>
            <a:pPr marL="171450" indent="-171450">
              <a:lnSpc>
                <a:spcPts val="1850"/>
              </a:lnSpc>
              <a:buFont typeface="Arial" panose="020B0604020202020204" pitchFamily="34" charset="0"/>
              <a:buChar char="•"/>
            </a:pPr>
            <a:r>
              <a:rPr lang="es-ES" sz="1600" dirty="0" smtClean="0">
                <a:solidFill>
                  <a:srgbClr val="404155"/>
                </a:solidFill>
                <a:latin typeface="Nobile" pitchFamily="34" charset="0"/>
                <a:ea typeface="Nobile" pitchFamily="34" charset="-122"/>
                <a:cs typeface="Nobile" pitchFamily="34" charset="-120"/>
              </a:rPr>
              <a:t>En Granada capital y alrededores: </a:t>
            </a:r>
            <a:r>
              <a:rPr lang="es-ES" sz="1600" dirty="0" smtClean="0">
                <a:solidFill>
                  <a:schemeClr val="accent1"/>
                </a:solidFill>
                <a:latin typeface="Nobile" pitchFamily="34" charset="0"/>
                <a:ea typeface="Nobile" pitchFamily="34" charset="-122"/>
                <a:cs typeface="Nobile" pitchFamily="34" charset="-120"/>
              </a:rPr>
              <a:t>no se contacta directamente </a:t>
            </a:r>
            <a:r>
              <a:rPr lang="es-ES" sz="1600" dirty="0" smtClean="0">
                <a:solidFill>
                  <a:srgbClr val="404155"/>
                </a:solidFill>
                <a:latin typeface="Nobile" pitchFamily="34" charset="0"/>
                <a:ea typeface="Nobile" pitchFamily="34" charset="-122"/>
                <a:cs typeface="Nobile" pitchFamily="34" charset="-120"/>
              </a:rPr>
              <a:t>con los centros de prácticas</a:t>
            </a:r>
          </a:p>
          <a:p>
            <a:pPr marL="171450" indent="-171450">
              <a:lnSpc>
                <a:spcPts val="1850"/>
              </a:lnSpc>
              <a:buFont typeface="Arial" panose="020B0604020202020204" pitchFamily="34" charset="0"/>
              <a:buChar char="•"/>
            </a:pPr>
            <a:endParaRPr lang="es-ES" sz="1600" dirty="0" smtClean="0">
              <a:solidFill>
                <a:srgbClr val="404155"/>
              </a:solidFill>
              <a:latin typeface="Nobile" pitchFamily="34" charset="0"/>
              <a:ea typeface="Nobile" pitchFamily="34" charset="-122"/>
              <a:cs typeface="Nobile" pitchFamily="34" charset="-120"/>
            </a:endParaRPr>
          </a:p>
          <a:p>
            <a:pPr marL="171450" indent="-171450">
              <a:lnSpc>
                <a:spcPts val="1850"/>
              </a:lnSpc>
              <a:buFont typeface="Arial" panose="020B0604020202020204" pitchFamily="34" charset="0"/>
              <a:buChar char="•"/>
            </a:pPr>
            <a:r>
              <a:rPr lang="es-ES" sz="1600" dirty="0" smtClean="0">
                <a:solidFill>
                  <a:srgbClr val="404155"/>
                </a:solidFill>
                <a:latin typeface="Nobile" pitchFamily="34" charset="0"/>
                <a:ea typeface="Nobile" pitchFamily="34" charset="-122"/>
                <a:cs typeface="Nobile" pitchFamily="34" charset="-120"/>
              </a:rPr>
              <a:t>Si tenéis cualquier tipo de duda podéis escribir al  correo de la coordinación de prácticas: </a:t>
            </a:r>
            <a:r>
              <a:rPr lang="es-ES" sz="1600" dirty="0" smtClean="0">
                <a:solidFill>
                  <a:srgbClr val="404155"/>
                </a:solidFill>
                <a:latin typeface="Nobile" pitchFamily="34" charset="0"/>
                <a:ea typeface="Nobile" pitchFamily="34" charset="-122"/>
                <a:cs typeface="Nobile" pitchFamily="34" charset="-120"/>
                <a:hlinkClick r:id="rId3"/>
              </a:rPr>
              <a:t>PRACTICASTS@UGR.ES</a:t>
            </a:r>
            <a:r>
              <a:rPr lang="es-ES" sz="1600" dirty="0" smtClean="0">
                <a:solidFill>
                  <a:srgbClr val="404155"/>
                </a:solidFill>
                <a:latin typeface="Nobile" pitchFamily="34" charset="0"/>
                <a:ea typeface="Nobile" pitchFamily="34" charset="-122"/>
                <a:cs typeface="Nobile" pitchFamily="34" charset="-120"/>
              </a:rPr>
              <a:t> </a:t>
            </a:r>
          </a:p>
          <a:p>
            <a:pPr marL="171450" indent="-171450">
              <a:lnSpc>
                <a:spcPts val="1850"/>
              </a:lnSpc>
              <a:buFont typeface="Arial" panose="020B0604020202020204" pitchFamily="34" charset="0"/>
              <a:buChar char="•"/>
            </a:pPr>
            <a:endParaRPr lang="es-ES" sz="1200" dirty="0" smtClean="0">
              <a:solidFill>
                <a:srgbClr val="404155"/>
              </a:solidFill>
              <a:latin typeface="Nobile" pitchFamily="34" charset="0"/>
              <a:ea typeface="Nobile" pitchFamily="34" charset="-122"/>
              <a:cs typeface="Nobile" pitchFamily="34" charset="-120"/>
            </a:endParaRPr>
          </a:p>
        </p:txBody>
      </p:sp>
      <p:sp>
        <p:nvSpPr>
          <p:cNvPr id="7" name="Text 5"/>
          <p:cNvSpPr/>
          <p:nvPr/>
        </p:nvSpPr>
        <p:spPr>
          <a:xfrm>
            <a:off x="4544616" y="2536905"/>
            <a:ext cx="178594" cy="223242"/>
          </a:xfrm>
          <a:prstGeom prst="rect">
            <a:avLst/>
          </a:prstGeom>
          <a:noFill/>
          <a:ln/>
        </p:spPr>
        <p:txBody>
          <a:bodyPr wrap="none" lIns="0" tIns="0" rIns="0" bIns="0" rtlCol="0" anchor="t"/>
          <a:lstStyle/>
          <a:p>
            <a:pPr marL="0" indent="0" algn="l">
              <a:lnSpc>
                <a:spcPts val="2250"/>
              </a:lnSpc>
              <a:buNone/>
            </a:pPr>
            <a:r>
              <a:rPr lang="en-US" sz="1400" dirty="0">
                <a:solidFill>
                  <a:srgbClr val="FFFFFF"/>
                </a:solidFill>
                <a:latin typeface="Corben" pitchFamily="34" charset="0"/>
                <a:ea typeface="Corben" pitchFamily="34" charset="-122"/>
                <a:cs typeface="Corben" pitchFamily="34" charset="-120"/>
              </a:rPr>
              <a:t>1</a:t>
            </a:r>
            <a:endParaRPr lang="en-US" sz="1400" dirty="0"/>
          </a:p>
        </p:txBody>
      </p:sp>
      <p:sp>
        <p:nvSpPr>
          <p:cNvPr id="14" name="Shape 12"/>
          <p:cNvSpPr/>
          <p:nvPr/>
        </p:nvSpPr>
        <p:spPr>
          <a:xfrm>
            <a:off x="793730" y="6902396"/>
            <a:ext cx="7680365" cy="60960"/>
          </a:xfrm>
          <a:prstGeom prst="roundRect">
            <a:avLst>
              <a:gd name="adj" fmla="val 102558"/>
            </a:avLst>
          </a:prstGeom>
          <a:solidFill>
            <a:srgbClr val="4967E9"/>
          </a:solidFill>
          <a:ln/>
        </p:spPr>
      </p:sp>
      <p:sp>
        <p:nvSpPr>
          <p:cNvPr id="16" name="Text 14"/>
          <p:cNvSpPr/>
          <p:nvPr/>
        </p:nvSpPr>
        <p:spPr>
          <a:xfrm>
            <a:off x="4544616" y="5069086"/>
            <a:ext cx="178594" cy="223242"/>
          </a:xfrm>
          <a:prstGeom prst="rect">
            <a:avLst/>
          </a:prstGeom>
          <a:noFill/>
          <a:ln/>
        </p:spPr>
        <p:txBody>
          <a:bodyPr wrap="none" lIns="0" tIns="0" rIns="0" bIns="0" rtlCol="0" anchor="t"/>
          <a:lstStyle/>
          <a:p>
            <a:pPr marL="0" indent="0" algn="l">
              <a:lnSpc>
                <a:spcPts val="2250"/>
              </a:lnSpc>
              <a:buNone/>
            </a:pPr>
            <a:r>
              <a:rPr lang="en-US" sz="1400" dirty="0">
                <a:solidFill>
                  <a:srgbClr val="FFFFFF"/>
                </a:solidFill>
                <a:latin typeface="Corben" pitchFamily="34" charset="0"/>
                <a:ea typeface="Corben" pitchFamily="34" charset="-122"/>
                <a:cs typeface="Corben" pitchFamily="34" charset="-120"/>
              </a:rPr>
              <a:t>2</a:t>
            </a:r>
            <a:endParaRPr lang="en-US" sz="1400" dirty="0"/>
          </a:p>
        </p:txBody>
      </p:sp>
      <p:pic>
        <p:nvPicPr>
          <p:cNvPr id="8" name="Imagen 7"/>
          <p:cNvPicPr>
            <a:picLocks noChangeAspect="1"/>
          </p:cNvPicPr>
          <p:nvPr/>
        </p:nvPicPr>
        <p:blipFill>
          <a:blip r:embed="rId4"/>
          <a:stretch>
            <a:fillRect/>
          </a:stretch>
        </p:blipFill>
        <p:spPr>
          <a:xfrm>
            <a:off x="8474155" y="721685"/>
            <a:ext cx="5829300" cy="5829300"/>
          </a:xfrm>
          <a:prstGeom prst="rect">
            <a:avLst/>
          </a:prstGeom>
        </p:spPr>
      </p:pic>
    </p:spTree>
    <p:extLst>
      <p:ext uri="{BB962C8B-B14F-4D97-AF65-F5344CB8AC3E}">
        <p14:creationId xmlns:p14="http://schemas.microsoft.com/office/powerpoint/2010/main" val="27977691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609481"/>
            <a:ext cx="8629055" cy="465177"/>
          </a:xfrm>
          <a:prstGeom prst="rect">
            <a:avLst/>
          </a:prstGeom>
          <a:noFill/>
          <a:ln/>
        </p:spPr>
        <p:txBody>
          <a:bodyPr wrap="none" lIns="0" tIns="0" rIns="0" bIns="0" rtlCol="0" anchor="t"/>
          <a:lstStyle/>
          <a:p>
            <a:pPr marL="0" indent="0" algn="l">
              <a:lnSpc>
                <a:spcPts val="3650"/>
              </a:lnSpc>
              <a:buNone/>
            </a:pPr>
            <a:r>
              <a:rPr lang="en-US" sz="2900" dirty="0">
                <a:solidFill>
                  <a:srgbClr val="1B1B27"/>
                </a:solidFill>
                <a:latin typeface="Corben" pitchFamily="34" charset="0"/>
                <a:ea typeface="Corben" pitchFamily="34" charset="-122"/>
                <a:cs typeface="Corben" pitchFamily="34" charset="-120"/>
              </a:rPr>
              <a:t>Duración y organización temporal de las prácticas</a:t>
            </a:r>
            <a:endParaRPr lang="en-US" sz="2900" dirty="0"/>
          </a:p>
        </p:txBody>
      </p:sp>
      <p:sp>
        <p:nvSpPr>
          <p:cNvPr id="3" name="Text 1"/>
          <p:cNvSpPr/>
          <p:nvPr/>
        </p:nvSpPr>
        <p:spPr>
          <a:xfrm>
            <a:off x="793790" y="1431846"/>
            <a:ext cx="7680365" cy="714375"/>
          </a:xfrm>
          <a:prstGeom prst="rect">
            <a:avLst/>
          </a:prstGeom>
          <a:noFill/>
          <a:ln/>
        </p:spPr>
        <p:txBody>
          <a:bodyPr wrap="square" lIns="0" tIns="0" rIns="0" bIns="0" rtlCol="0" anchor="t"/>
          <a:lstStyle/>
          <a:p>
            <a:pPr marL="0" indent="0" algn="l">
              <a:lnSpc>
                <a:spcPts val="1850"/>
              </a:lnSpc>
              <a:buNone/>
            </a:pPr>
            <a:r>
              <a:rPr lang="en-US" sz="1150" dirty="0">
                <a:solidFill>
                  <a:srgbClr val="404155"/>
                </a:solidFill>
                <a:latin typeface="Nobile" pitchFamily="34" charset="0"/>
                <a:ea typeface="Nobile" pitchFamily="34" charset="-122"/>
                <a:cs typeface="Nobile" pitchFamily="34" charset="-120"/>
              </a:rPr>
              <a:t>Las prácticas curriculares constituyen una asignatura que se extiende desde </a:t>
            </a:r>
            <a:r>
              <a:rPr lang="en-US" sz="1150" b="1" dirty="0">
                <a:solidFill>
                  <a:srgbClr val="404155"/>
                </a:solidFill>
                <a:latin typeface="Nobile" pitchFamily="34" charset="0"/>
                <a:ea typeface="Nobile" pitchFamily="34" charset="-122"/>
                <a:cs typeface="Nobile" pitchFamily="34" charset="-120"/>
              </a:rPr>
              <a:t>septiembre hasta mayo</a:t>
            </a:r>
            <a:r>
              <a:rPr lang="en-US" sz="1150" dirty="0">
                <a:solidFill>
                  <a:srgbClr val="404155"/>
                </a:solidFill>
                <a:latin typeface="Nobile" pitchFamily="34" charset="0"/>
                <a:ea typeface="Nobile" pitchFamily="34" charset="-122"/>
                <a:cs typeface="Nobile" pitchFamily="34" charset="-120"/>
              </a:rPr>
              <a:t> del curso académico 2025/26, con una carga total de </a:t>
            </a:r>
            <a:r>
              <a:rPr lang="en-US" sz="1150" b="1" dirty="0">
                <a:solidFill>
                  <a:srgbClr val="4967E9"/>
                </a:solidFill>
                <a:latin typeface="Nobile" pitchFamily="34" charset="0"/>
                <a:ea typeface="Nobile" pitchFamily="34" charset="-122"/>
                <a:cs typeface="Nobile" pitchFamily="34" charset="-120"/>
              </a:rPr>
              <a:t>750 horas</a:t>
            </a:r>
            <a:r>
              <a:rPr lang="en-US" sz="1150" dirty="0">
                <a:solidFill>
                  <a:srgbClr val="404155"/>
                </a:solidFill>
                <a:latin typeface="Nobile" pitchFamily="34" charset="0"/>
                <a:ea typeface="Nobile" pitchFamily="34" charset="-122"/>
                <a:cs typeface="Nobile" pitchFamily="34" charset="-120"/>
              </a:rPr>
              <a:t>. La asistencia a los centros de prácticas comprende una carga de </a:t>
            </a:r>
            <a:r>
              <a:rPr lang="en-US" sz="1150" b="1" dirty="0">
                <a:solidFill>
                  <a:srgbClr val="4967E9"/>
                </a:solidFill>
                <a:latin typeface="Nobile" pitchFamily="34" charset="0"/>
                <a:ea typeface="Nobile" pitchFamily="34" charset="-122"/>
                <a:cs typeface="Nobile" pitchFamily="34" charset="-120"/>
              </a:rPr>
              <a:t>490 horas</a:t>
            </a:r>
            <a:r>
              <a:rPr lang="en-US" sz="1150" dirty="0">
                <a:solidFill>
                  <a:srgbClr val="404155"/>
                </a:solidFill>
                <a:latin typeface="Nobile" pitchFamily="34" charset="0"/>
                <a:ea typeface="Nobile" pitchFamily="34" charset="-122"/>
                <a:cs typeface="Nobile" pitchFamily="34" charset="-120"/>
              </a:rPr>
              <a:t> y puede estructurarse en dos modalidades:</a:t>
            </a:r>
            <a:endParaRPr lang="en-US" sz="1150" dirty="0"/>
          </a:p>
        </p:txBody>
      </p:sp>
      <p:sp>
        <p:nvSpPr>
          <p:cNvPr id="4" name="Shape 2"/>
          <p:cNvSpPr/>
          <p:nvPr/>
        </p:nvSpPr>
        <p:spPr>
          <a:xfrm>
            <a:off x="793790" y="2536865"/>
            <a:ext cx="7680365" cy="2271832"/>
          </a:xfrm>
          <a:prstGeom prst="roundRect">
            <a:avLst>
              <a:gd name="adj" fmla="val 3220"/>
            </a:avLst>
          </a:prstGeom>
          <a:solidFill>
            <a:srgbClr val="F9F9FF">
              <a:alpha val="95000"/>
            </a:srgbClr>
          </a:solidFill>
          <a:ln/>
        </p:spPr>
      </p:sp>
      <p:sp>
        <p:nvSpPr>
          <p:cNvPr id="5" name="Shape 3"/>
          <p:cNvSpPr/>
          <p:nvPr/>
        </p:nvSpPr>
        <p:spPr>
          <a:xfrm>
            <a:off x="793790" y="2521625"/>
            <a:ext cx="7680365" cy="60960"/>
          </a:xfrm>
          <a:prstGeom prst="roundRect">
            <a:avLst>
              <a:gd name="adj" fmla="val 102558"/>
            </a:avLst>
          </a:prstGeom>
          <a:solidFill>
            <a:srgbClr val="4967E9"/>
          </a:solidFill>
          <a:ln/>
        </p:spPr>
      </p:sp>
      <p:sp>
        <p:nvSpPr>
          <p:cNvPr id="6" name="Shape 4"/>
          <p:cNvSpPr/>
          <p:nvPr/>
        </p:nvSpPr>
        <p:spPr>
          <a:xfrm>
            <a:off x="4410670" y="2313623"/>
            <a:ext cx="446484" cy="446484"/>
          </a:xfrm>
          <a:prstGeom prst="roundRect">
            <a:avLst>
              <a:gd name="adj" fmla="val 204800"/>
            </a:avLst>
          </a:prstGeom>
          <a:solidFill>
            <a:srgbClr val="4967E9"/>
          </a:solidFill>
          <a:ln/>
        </p:spPr>
      </p:sp>
      <p:sp>
        <p:nvSpPr>
          <p:cNvPr id="7" name="Text 5"/>
          <p:cNvSpPr/>
          <p:nvPr/>
        </p:nvSpPr>
        <p:spPr>
          <a:xfrm>
            <a:off x="4544616" y="2425184"/>
            <a:ext cx="178594" cy="223242"/>
          </a:xfrm>
          <a:prstGeom prst="rect">
            <a:avLst/>
          </a:prstGeom>
          <a:noFill/>
          <a:ln/>
        </p:spPr>
        <p:txBody>
          <a:bodyPr wrap="none" lIns="0" tIns="0" rIns="0" bIns="0" rtlCol="0" anchor="t"/>
          <a:lstStyle/>
          <a:p>
            <a:pPr marL="0" indent="0" algn="l">
              <a:lnSpc>
                <a:spcPts val="2250"/>
              </a:lnSpc>
              <a:buNone/>
            </a:pPr>
            <a:r>
              <a:rPr lang="en-US" sz="1400" dirty="0">
                <a:solidFill>
                  <a:srgbClr val="FFFFFF"/>
                </a:solidFill>
                <a:latin typeface="Corben" pitchFamily="34" charset="0"/>
                <a:ea typeface="Corben" pitchFamily="34" charset="-122"/>
                <a:cs typeface="Corben" pitchFamily="34" charset="-120"/>
              </a:rPr>
              <a:t>1</a:t>
            </a:r>
            <a:endParaRPr lang="en-US" sz="1400" dirty="0"/>
          </a:p>
        </p:txBody>
      </p:sp>
      <p:sp>
        <p:nvSpPr>
          <p:cNvPr id="8" name="Text 6"/>
          <p:cNvSpPr/>
          <p:nvPr/>
        </p:nvSpPr>
        <p:spPr>
          <a:xfrm>
            <a:off x="957858" y="2908935"/>
            <a:ext cx="1860590" cy="232529"/>
          </a:xfrm>
          <a:prstGeom prst="rect">
            <a:avLst/>
          </a:prstGeom>
          <a:noFill/>
          <a:ln/>
        </p:spPr>
        <p:txBody>
          <a:bodyPr wrap="none" lIns="0" tIns="0" rIns="0" bIns="0" rtlCol="0" anchor="t"/>
          <a:lstStyle/>
          <a:p>
            <a:pPr marL="0" indent="0" algn="l">
              <a:lnSpc>
                <a:spcPts val="1800"/>
              </a:lnSpc>
              <a:buNone/>
            </a:pPr>
            <a:r>
              <a:rPr lang="en-US" sz="1450" dirty="0">
                <a:solidFill>
                  <a:srgbClr val="404155"/>
                </a:solidFill>
                <a:latin typeface="Corben" pitchFamily="34" charset="0"/>
                <a:ea typeface="Corben" pitchFamily="34" charset="-122"/>
                <a:cs typeface="Corben" pitchFamily="34" charset="-120"/>
              </a:rPr>
              <a:t>Modalidad anual</a:t>
            </a:r>
            <a:endParaRPr lang="en-US" sz="1450" dirty="0"/>
          </a:p>
        </p:txBody>
      </p:sp>
      <p:sp>
        <p:nvSpPr>
          <p:cNvPr id="9" name="Text 7"/>
          <p:cNvSpPr/>
          <p:nvPr/>
        </p:nvSpPr>
        <p:spPr>
          <a:xfrm>
            <a:off x="957858" y="3290292"/>
            <a:ext cx="7352228" cy="238125"/>
          </a:xfrm>
          <a:prstGeom prst="rect">
            <a:avLst/>
          </a:prstGeom>
          <a:noFill/>
          <a:ln/>
        </p:spPr>
        <p:txBody>
          <a:bodyPr wrap="none" lIns="0" tIns="0" rIns="0" bIns="0" rtlCol="0" anchor="t"/>
          <a:lstStyle/>
          <a:p>
            <a:pPr marL="0" indent="0" algn="l">
              <a:lnSpc>
                <a:spcPts val="1850"/>
              </a:lnSpc>
              <a:buNone/>
            </a:pPr>
            <a:r>
              <a:rPr lang="en-US" sz="1150" dirty="0">
                <a:solidFill>
                  <a:srgbClr val="404155"/>
                </a:solidFill>
                <a:latin typeface="Nobile" pitchFamily="34" charset="0"/>
                <a:ea typeface="Nobile" pitchFamily="34" charset="-122"/>
                <a:cs typeface="Nobile" pitchFamily="34" charset="-120"/>
              </a:rPr>
              <a:t>De octubre/noviembre hasta el 29 de mayo de 2026</a:t>
            </a:r>
            <a:endParaRPr lang="en-US" sz="1150" dirty="0"/>
          </a:p>
        </p:txBody>
      </p:sp>
      <p:sp>
        <p:nvSpPr>
          <p:cNvPr id="10" name="Text 8"/>
          <p:cNvSpPr/>
          <p:nvPr/>
        </p:nvSpPr>
        <p:spPr>
          <a:xfrm>
            <a:off x="957858" y="3662363"/>
            <a:ext cx="7352228" cy="238125"/>
          </a:xfrm>
          <a:prstGeom prst="rect">
            <a:avLst/>
          </a:prstGeom>
          <a:noFill/>
          <a:ln/>
        </p:spPr>
        <p:txBody>
          <a:bodyPr wrap="none" lIns="0" tIns="0" rIns="0" bIns="0" rtlCol="0" anchor="t"/>
          <a:lstStyle/>
          <a:p>
            <a:pPr marL="0" indent="0" algn="l">
              <a:lnSpc>
                <a:spcPts val="1850"/>
              </a:lnSpc>
              <a:buNone/>
            </a:pPr>
            <a:r>
              <a:rPr lang="en-US" sz="1150" dirty="0">
                <a:solidFill>
                  <a:srgbClr val="404155"/>
                </a:solidFill>
                <a:latin typeface="Nobile" pitchFamily="34" charset="0"/>
                <a:ea typeface="Nobile" pitchFamily="34" charset="-122"/>
                <a:cs typeface="Nobile" pitchFamily="34" charset="-120"/>
              </a:rPr>
              <a:t>Asistencia de lunes a jueves</a:t>
            </a:r>
            <a:endParaRPr lang="en-US" sz="1150" dirty="0"/>
          </a:p>
        </p:txBody>
      </p:sp>
      <p:sp>
        <p:nvSpPr>
          <p:cNvPr id="11" name="Text 9"/>
          <p:cNvSpPr/>
          <p:nvPr/>
        </p:nvSpPr>
        <p:spPr>
          <a:xfrm>
            <a:off x="957858" y="4034433"/>
            <a:ext cx="7352228" cy="238125"/>
          </a:xfrm>
          <a:prstGeom prst="rect">
            <a:avLst/>
          </a:prstGeom>
          <a:noFill/>
          <a:ln/>
        </p:spPr>
        <p:txBody>
          <a:bodyPr wrap="none" lIns="0" tIns="0" rIns="0" bIns="0" rtlCol="0" anchor="t"/>
          <a:lstStyle/>
          <a:p>
            <a:pPr marL="0" indent="0" algn="l">
              <a:lnSpc>
                <a:spcPts val="1850"/>
              </a:lnSpc>
              <a:buNone/>
            </a:pPr>
            <a:r>
              <a:rPr lang="en-US" sz="1150" b="1" dirty="0">
                <a:solidFill>
                  <a:srgbClr val="4967E9"/>
                </a:solidFill>
                <a:latin typeface="Nobile" pitchFamily="34" charset="0"/>
                <a:ea typeface="Nobile" pitchFamily="34" charset="-122"/>
                <a:cs typeface="Nobile" pitchFamily="34" charset="-120"/>
              </a:rPr>
              <a:t>20 horas semanales</a:t>
            </a:r>
            <a:endParaRPr lang="en-US" sz="1150" dirty="0"/>
          </a:p>
        </p:txBody>
      </p:sp>
      <p:sp>
        <p:nvSpPr>
          <p:cNvPr id="12" name="Text 10"/>
          <p:cNvSpPr/>
          <p:nvPr/>
        </p:nvSpPr>
        <p:spPr>
          <a:xfrm>
            <a:off x="957858" y="4406503"/>
            <a:ext cx="7352228" cy="238125"/>
          </a:xfrm>
          <a:prstGeom prst="rect">
            <a:avLst/>
          </a:prstGeom>
          <a:noFill/>
          <a:ln/>
        </p:spPr>
        <p:txBody>
          <a:bodyPr wrap="none" lIns="0" tIns="0" rIns="0" bIns="0" rtlCol="0" anchor="t"/>
          <a:lstStyle/>
          <a:p>
            <a:pPr marL="0" indent="0" algn="l">
              <a:lnSpc>
                <a:spcPts val="1850"/>
              </a:lnSpc>
              <a:buNone/>
            </a:pPr>
            <a:r>
              <a:rPr lang="en-US" sz="1150" dirty="0">
                <a:solidFill>
                  <a:srgbClr val="404155"/>
                </a:solidFill>
                <a:latin typeface="Nobile" pitchFamily="34" charset="0"/>
                <a:ea typeface="Nobile" pitchFamily="34" charset="-122"/>
                <a:cs typeface="Nobile" pitchFamily="34" charset="-120"/>
              </a:rPr>
              <a:t>Esta es la modalidad más común y permite una inmersión progresiva en el centro</a:t>
            </a:r>
            <a:endParaRPr lang="en-US" sz="1150" dirty="0"/>
          </a:p>
        </p:txBody>
      </p:sp>
      <p:sp>
        <p:nvSpPr>
          <p:cNvPr id="13" name="Shape 11"/>
          <p:cNvSpPr/>
          <p:nvPr/>
        </p:nvSpPr>
        <p:spPr>
          <a:xfrm>
            <a:off x="793790" y="5180767"/>
            <a:ext cx="7680365" cy="2271832"/>
          </a:xfrm>
          <a:prstGeom prst="roundRect">
            <a:avLst>
              <a:gd name="adj" fmla="val 3220"/>
            </a:avLst>
          </a:prstGeom>
          <a:solidFill>
            <a:srgbClr val="F9F9FF">
              <a:alpha val="95000"/>
            </a:srgbClr>
          </a:solidFill>
          <a:ln/>
        </p:spPr>
      </p:sp>
      <p:sp>
        <p:nvSpPr>
          <p:cNvPr id="14" name="Shape 12"/>
          <p:cNvSpPr/>
          <p:nvPr/>
        </p:nvSpPr>
        <p:spPr>
          <a:xfrm>
            <a:off x="793790" y="5165527"/>
            <a:ext cx="7680365" cy="60960"/>
          </a:xfrm>
          <a:prstGeom prst="roundRect">
            <a:avLst>
              <a:gd name="adj" fmla="val 102558"/>
            </a:avLst>
          </a:prstGeom>
          <a:solidFill>
            <a:srgbClr val="4967E9"/>
          </a:solidFill>
          <a:ln/>
        </p:spPr>
      </p:sp>
      <p:sp>
        <p:nvSpPr>
          <p:cNvPr id="15" name="Shape 13"/>
          <p:cNvSpPr/>
          <p:nvPr/>
        </p:nvSpPr>
        <p:spPr>
          <a:xfrm>
            <a:off x="4410670" y="4957524"/>
            <a:ext cx="446484" cy="446484"/>
          </a:xfrm>
          <a:prstGeom prst="roundRect">
            <a:avLst>
              <a:gd name="adj" fmla="val 204800"/>
            </a:avLst>
          </a:prstGeom>
          <a:solidFill>
            <a:srgbClr val="4967E9"/>
          </a:solidFill>
          <a:ln/>
        </p:spPr>
      </p:sp>
      <p:sp>
        <p:nvSpPr>
          <p:cNvPr id="16" name="Text 14"/>
          <p:cNvSpPr/>
          <p:nvPr/>
        </p:nvSpPr>
        <p:spPr>
          <a:xfrm>
            <a:off x="4544616" y="5069086"/>
            <a:ext cx="178594" cy="223242"/>
          </a:xfrm>
          <a:prstGeom prst="rect">
            <a:avLst/>
          </a:prstGeom>
          <a:noFill/>
          <a:ln/>
        </p:spPr>
        <p:txBody>
          <a:bodyPr wrap="none" lIns="0" tIns="0" rIns="0" bIns="0" rtlCol="0" anchor="t"/>
          <a:lstStyle/>
          <a:p>
            <a:pPr marL="0" indent="0" algn="l">
              <a:lnSpc>
                <a:spcPts val="2250"/>
              </a:lnSpc>
              <a:buNone/>
            </a:pPr>
            <a:r>
              <a:rPr lang="en-US" sz="1400" dirty="0">
                <a:solidFill>
                  <a:srgbClr val="FFFFFF"/>
                </a:solidFill>
                <a:latin typeface="Corben" pitchFamily="34" charset="0"/>
                <a:ea typeface="Corben" pitchFamily="34" charset="-122"/>
                <a:cs typeface="Corben" pitchFamily="34" charset="-120"/>
              </a:rPr>
              <a:t>2</a:t>
            </a:r>
            <a:endParaRPr lang="en-US" sz="1400" dirty="0"/>
          </a:p>
        </p:txBody>
      </p:sp>
      <p:sp>
        <p:nvSpPr>
          <p:cNvPr id="17" name="Text 15"/>
          <p:cNvSpPr/>
          <p:nvPr/>
        </p:nvSpPr>
        <p:spPr>
          <a:xfrm>
            <a:off x="957858" y="5552837"/>
            <a:ext cx="2158008" cy="232529"/>
          </a:xfrm>
          <a:prstGeom prst="rect">
            <a:avLst/>
          </a:prstGeom>
          <a:noFill/>
          <a:ln/>
        </p:spPr>
        <p:txBody>
          <a:bodyPr wrap="none" lIns="0" tIns="0" rIns="0" bIns="0" rtlCol="0" anchor="t"/>
          <a:lstStyle/>
          <a:p>
            <a:pPr marL="0" indent="0" algn="l">
              <a:lnSpc>
                <a:spcPts val="1800"/>
              </a:lnSpc>
              <a:buNone/>
            </a:pPr>
            <a:r>
              <a:rPr lang="en-US" sz="1450" dirty="0">
                <a:solidFill>
                  <a:srgbClr val="404155"/>
                </a:solidFill>
                <a:latin typeface="Corben" pitchFamily="34" charset="0"/>
                <a:ea typeface="Corben" pitchFamily="34" charset="-122"/>
                <a:cs typeface="Corben" pitchFamily="34" charset="-120"/>
              </a:rPr>
              <a:t>Modalidad cuatrimestral</a:t>
            </a:r>
            <a:endParaRPr lang="en-US" sz="1450" dirty="0"/>
          </a:p>
        </p:txBody>
      </p:sp>
      <p:sp>
        <p:nvSpPr>
          <p:cNvPr id="18" name="Text 16"/>
          <p:cNvSpPr/>
          <p:nvPr/>
        </p:nvSpPr>
        <p:spPr>
          <a:xfrm>
            <a:off x="957858" y="5934194"/>
            <a:ext cx="7352228" cy="238125"/>
          </a:xfrm>
          <a:prstGeom prst="rect">
            <a:avLst/>
          </a:prstGeom>
          <a:noFill/>
          <a:ln/>
        </p:spPr>
        <p:txBody>
          <a:bodyPr wrap="none" lIns="0" tIns="0" rIns="0" bIns="0" rtlCol="0" anchor="t"/>
          <a:lstStyle/>
          <a:p>
            <a:pPr marL="0" indent="0" algn="l">
              <a:lnSpc>
                <a:spcPts val="1850"/>
              </a:lnSpc>
              <a:buNone/>
            </a:pPr>
            <a:r>
              <a:rPr lang="en-US" sz="1150" dirty="0">
                <a:solidFill>
                  <a:srgbClr val="404155"/>
                </a:solidFill>
                <a:latin typeface="Nobile" pitchFamily="34" charset="0"/>
                <a:ea typeface="Nobile" pitchFamily="34" charset="-122"/>
                <a:cs typeface="Nobile" pitchFamily="34" charset="-120"/>
              </a:rPr>
              <a:t>Depende de la oferta específica de los centros</a:t>
            </a:r>
            <a:endParaRPr lang="en-US" sz="1150" dirty="0"/>
          </a:p>
        </p:txBody>
      </p:sp>
      <p:sp>
        <p:nvSpPr>
          <p:cNvPr id="19" name="Text 17"/>
          <p:cNvSpPr/>
          <p:nvPr/>
        </p:nvSpPr>
        <p:spPr>
          <a:xfrm>
            <a:off x="957858" y="6306264"/>
            <a:ext cx="7352228" cy="238125"/>
          </a:xfrm>
          <a:prstGeom prst="rect">
            <a:avLst/>
          </a:prstGeom>
          <a:noFill/>
          <a:ln/>
        </p:spPr>
        <p:txBody>
          <a:bodyPr wrap="none" lIns="0" tIns="0" rIns="0" bIns="0" rtlCol="0" anchor="t"/>
          <a:lstStyle/>
          <a:p>
            <a:pPr marL="0" indent="0" algn="l">
              <a:lnSpc>
                <a:spcPts val="1850"/>
              </a:lnSpc>
              <a:buNone/>
            </a:pPr>
            <a:r>
              <a:rPr lang="en-US" sz="1150" dirty="0">
                <a:solidFill>
                  <a:srgbClr val="404155"/>
                </a:solidFill>
                <a:latin typeface="Nobile" pitchFamily="34" charset="0"/>
                <a:ea typeface="Nobile" pitchFamily="34" charset="-122"/>
                <a:cs typeface="Nobile" pitchFamily="34" charset="-120"/>
              </a:rPr>
              <a:t>Asistencia de lunes a viernes</a:t>
            </a:r>
            <a:endParaRPr lang="en-US" sz="1150" dirty="0"/>
          </a:p>
        </p:txBody>
      </p:sp>
      <p:sp>
        <p:nvSpPr>
          <p:cNvPr id="20" name="Text 18"/>
          <p:cNvSpPr/>
          <p:nvPr/>
        </p:nvSpPr>
        <p:spPr>
          <a:xfrm>
            <a:off x="957858" y="6678335"/>
            <a:ext cx="7352228" cy="238125"/>
          </a:xfrm>
          <a:prstGeom prst="rect">
            <a:avLst/>
          </a:prstGeom>
          <a:noFill/>
          <a:ln/>
        </p:spPr>
        <p:txBody>
          <a:bodyPr wrap="none" lIns="0" tIns="0" rIns="0" bIns="0" rtlCol="0" anchor="t"/>
          <a:lstStyle/>
          <a:p>
            <a:pPr marL="0" indent="0" algn="l">
              <a:lnSpc>
                <a:spcPts val="1850"/>
              </a:lnSpc>
              <a:buNone/>
            </a:pPr>
            <a:r>
              <a:rPr lang="en-US" sz="1150" b="1" dirty="0">
                <a:solidFill>
                  <a:srgbClr val="4967E9"/>
                </a:solidFill>
                <a:latin typeface="Nobile" pitchFamily="34" charset="0"/>
                <a:ea typeface="Nobile" pitchFamily="34" charset="-122"/>
                <a:cs typeface="Nobile" pitchFamily="34" charset="-120"/>
              </a:rPr>
              <a:t>35 horas semanales</a:t>
            </a:r>
            <a:endParaRPr lang="en-US" sz="1150" dirty="0"/>
          </a:p>
        </p:txBody>
      </p:sp>
      <p:sp>
        <p:nvSpPr>
          <p:cNvPr id="21" name="Text 19"/>
          <p:cNvSpPr/>
          <p:nvPr/>
        </p:nvSpPr>
        <p:spPr>
          <a:xfrm>
            <a:off x="957858" y="7050405"/>
            <a:ext cx="7352228" cy="238125"/>
          </a:xfrm>
          <a:prstGeom prst="rect">
            <a:avLst/>
          </a:prstGeom>
          <a:noFill/>
          <a:ln/>
        </p:spPr>
        <p:txBody>
          <a:bodyPr wrap="none" lIns="0" tIns="0" rIns="0" bIns="0" rtlCol="0" anchor="t"/>
          <a:lstStyle/>
          <a:p>
            <a:pPr marL="0" indent="0" algn="l">
              <a:lnSpc>
                <a:spcPts val="1850"/>
              </a:lnSpc>
              <a:buNone/>
            </a:pPr>
            <a:r>
              <a:rPr lang="en-US" sz="1150" dirty="0">
                <a:solidFill>
                  <a:srgbClr val="404155"/>
                </a:solidFill>
                <a:latin typeface="Nobile" pitchFamily="34" charset="0"/>
                <a:ea typeface="Nobile" pitchFamily="34" charset="-122"/>
                <a:cs typeface="Nobile" pitchFamily="34" charset="-120"/>
              </a:rPr>
              <a:t>Fechas: octubre-febrero o febrero-mayo según el periodo asignado</a:t>
            </a:r>
            <a:endParaRPr lang="en-US" sz="1150" dirty="0"/>
          </a:p>
        </p:txBody>
      </p:sp>
      <p:pic>
        <p:nvPicPr>
          <p:cNvPr id="22" name="Image 0" descr="preencoded.png"/>
          <p:cNvPicPr>
            <a:picLocks noChangeAspect="1"/>
          </p:cNvPicPr>
          <p:nvPr/>
        </p:nvPicPr>
        <p:blipFill>
          <a:blip r:embed="rId3"/>
          <a:stretch>
            <a:fillRect/>
          </a:stretch>
        </p:blipFill>
        <p:spPr>
          <a:xfrm>
            <a:off x="8844915" y="1465302"/>
            <a:ext cx="3749397" cy="2812018"/>
          </a:xfrm>
          <a:prstGeom prst="rect">
            <a:avLst/>
          </a:prstGeom>
        </p:spPr>
      </p:pic>
      <p:sp>
        <p:nvSpPr>
          <p:cNvPr id="23" name="Text 20"/>
          <p:cNvSpPr/>
          <p:nvPr/>
        </p:nvSpPr>
        <p:spPr>
          <a:xfrm>
            <a:off x="8844915" y="4444722"/>
            <a:ext cx="4999196" cy="238125"/>
          </a:xfrm>
          <a:prstGeom prst="rect">
            <a:avLst/>
          </a:prstGeom>
          <a:noFill/>
          <a:ln/>
        </p:spPr>
        <p:txBody>
          <a:bodyPr wrap="none" lIns="0" tIns="0" rIns="0" bIns="0" rtlCol="0" anchor="t"/>
          <a:lstStyle/>
          <a:p>
            <a:pPr marL="0" indent="0" algn="l">
              <a:lnSpc>
                <a:spcPts val="1850"/>
              </a:lnSpc>
              <a:buNone/>
            </a:pPr>
            <a:r>
              <a:rPr lang="en-US" sz="1150" b="1" dirty="0">
                <a:solidFill>
                  <a:srgbClr val="404155"/>
                </a:solidFill>
                <a:latin typeface="Nobile" pitchFamily="34" charset="0"/>
                <a:ea typeface="Nobile" pitchFamily="34" charset="-122"/>
                <a:cs typeface="Nobile" pitchFamily="34" charset="-120"/>
              </a:rPr>
              <a:t>Información adicional importante:</a:t>
            </a:r>
            <a:endParaRPr lang="en-US" sz="1150" dirty="0"/>
          </a:p>
        </p:txBody>
      </p:sp>
      <p:sp>
        <p:nvSpPr>
          <p:cNvPr id="24" name="Text 21"/>
          <p:cNvSpPr/>
          <p:nvPr/>
        </p:nvSpPr>
        <p:spPr>
          <a:xfrm>
            <a:off x="8844915" y="4816793"/>
            <a:ext cx="4999196" cy="476250"/>
          </a:xfrm>
          <a:prstGeom prst="rect">
            <a:avLst/>
          </a:prstGeom>
          <a:noFill/>
          <a:ln/>
        </p:spPr>
        <p:txBody>
          <a:bodyPr wrap="square" lIns="0" tIns="0" rIns="0" bIns="0" rtlCol="0" anchor="t"/>
          <a:lstStyle/>
          <a:p>
            <a:pPr marL="342900" indent="-342900" algn="l">
              <a:lnSpc>
                <a:spcPts val="1850"/>
              </a:lnSpc>
              <a:buSzPct val="100000"/>
              <a:buChar char="•"/>
            </a:pPr>
            <a:r>
              <a:rPr lang="en-US" sz="1150" dirty="0">
                <a:solidFill>
                  <a:srgbClr val="404155"/>
                </a:solidFill>
                <a:latin typeface="Nobile" pitchFamily="34" charset="0"/>
                <a:ea typeface="Nobile" pitchFamily="34" charset="-122"/>
                <a:cs typeface="Nobile" pitchFamily="34" charset="-120"/>
              </a:rPr>
              <a:t>Los horarios pueden ser de mañana o de mañana y tarde, según las necesidades del centro (la mayoría serán de mañana).</a:t>
            </a:r>
            <a:endParaRPr lang="en-US" sz="1150" dirty="0"/>
          </a:p>
        </p:txBody>
      </p:sp>
      <p:sp>
        <p:nvSpPr>
          <p:cNvPr id="25" name="Text 22"/>
          <p:cNvSpPr/>
          <p:nvPr/>
        </p:nvSpPr>
        <p:spPr>
          <a:xfrm>
            <a:off x="8844915" y="5345073"/>
            <a:ext cx="4999196" cy="714375"/>
          </a:xfrm>
          <a:prstGeom prst="rect">
            <a:avLst/>
          </a:prstGeom>
          <a:noFill/>
          <a:ln/>
        </p:spPr>
        <p:txBody>
          <a:bodyPr wrap="square" lIns="0" tIns="0" rIns="0" bIns="0" rtlCol="0" anchor="t"/>
          <a:lstStyle/>
          <a:p>
            <a:pPr marL="342900" indent="-342900" algn="l">
              <a:lnSpc>
                <a:spcPts val="1850"/>
              </a:lnSpc>
              <a:buSzPct val="100000"/>
              <a:buChar char="•"/>
            </a:pPr>
            <a:r>
              <a:rPr lang="en-US" sz="1150" dirty="0">
                <a:solidFill>
                  <a:srgbClr val="404155"/>
                </a:solidFill>
                <a:latin typeface="Nobile" pitchFamily="34" charset="0"/>
                <a:ea typeface="Nobile" pitchFamily="34" charset="-122"/>
                <a:cs typeface="Nobile" pitchFamily="34" charset="-120"/>
              </a:rPr>
              <a:t>Los seminarios y supervisiones se realizarán generalmente los viernes (mañanas o tardes) durante todo el curso (de octubre a mayo).</a:t>
            </a:r>
            <a:endParaRPr lang="en-US" sz="1150" dirty="0"/>
          </a:p>
        </p:txBody>
      </p:sp>
      <p:sp>
        <p:nvSpPr>
          <p:cNvPr id="26" name="Text 23"/>
          <p:cNvSpPr/>
          <p:nvPr/>
        </p:nvSpPr>
        <p:spPr>
          <a:xfrm>
            <a:off x="8844915" y="6111478"/>
            <a:ext cx="4999196" cy="476250"/>
          </a:xfrm>
          <a:prstGeom prst="rect">
            <a:avLst/>
          </a:prstGeom>
          <a:noFill/>
          <a:ln/>
        </p:spPr>
        <p:txBody>
          <a:bodyPr wrap="square" lIns="0" tIns="0" rIns="0" bIns="0" rtlCol="0" anchor="t"/>
          <a:lstStyle/>
          <a:p>
            <a:pPr marL="342900" indent="-342900" algn="l">
              <a:lnSpc>
                <a:spcPts val="1850"/>
              </a:lnSpc>
              <a:buSzPct val="100000"/>
              <a:buChar char="•"/>
            </a:pPr>
            <a:r>
              <a:rPr lang="en-US" sz="1150" dirty="0">
                <a:solidFill>
                  <a:srgbClr val="404155"/>
                </a:solidFill>
                <a:latin typeface="Nobile" pitchFamily="34" charset="0"/>
                <a:ea typeface="Nobile" pitchFamily="34" charset="-122"/>
                <a:cs typeface="Nobile" pitchFamily="34" charset="-120"/>
              </a:rPr>
              <a:t>Excepcionalmente, algunas supervisiones podrían programarse de lunes a jueves por la tarde, según la profesora tutora académica.</a:t>
            </a:r>
            <a:endParaRPr lang="en-US" sz="115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643533"/>
            <a:ext cx="5111472" cy="496133"/>
          </a:xfrm>
          <a:prstGeom prst="rect">
            <a:avLst/>
          </a:prstGeom>
          <a:noFill/>
          <a:ln/>
        </p:spPr>
        <p:txBody>
          <a:bodyPr wrap="none" lIns="0" tIns="0" rIns="0" bIns="0" rtlCol="0" anchor="t"/>
          <a:lstStyle/>
          <a:p>
            <a:pPr marL="0" indent="0" algn="l">
              <a:lnSpc>
                <a:spcPts val="3900"/>
              </a:lnSpc>
              <a:buNone/>
            </a:pPr>
            <a:r>
              <a:rPr lang="en-US" sz="3100" dirty="0">
                <a:solidFill>
                  <a:srgbClr val="1B1B27"/>
                </a:solidFill>
                <a:latin typeface="Corben" pitchFamily="34" charset="0"/>
                <a:ea typeface="Corben" pitchFamily="34" charset="-122"/>
                <a:cs typeface="Corben" pitchFamily="34" charset="-120"/>
              </a:rPr>
              <a:t>Evaluación de la asignatura</a:t>
            </a:r>
            <a:endParaRPr lang="en-US" sz="3100" dirty="0"/>
          </a:p>
        </p:txBody>
      </p:sp>
      <p:sp>
        <p:nvSpPr>
          <p:cNvPr id="3" name="Text 1"/>
          <p:cNvSpPr/>
          <p:nvPr/>
        </p:nvSpPr>
        <p:spPr>
          <a:xfrm>
            <a:off x="793790" y="1457206"/>
            <a:ext cx="13042821" cy="508159"/>
          </a:xfrm>
          <a:prstGeom prst="rect">
            <a:avLst/>
          </a:prstGeom>
          <a:noFill/>
          <a:ln/>
        </p:spPr>
        <p:txBody>
          <a:bodyPr wrap="square" lIns="0" tIns="0" rIns="0" bIns="0" rtlCol="0" anchor="t"/>
          <a:lstStyle/>
          <a:p>
            <a:pPr marL="0" indent="0" algn="l">
              <a:lnSpc>
                <a:spcPts val="2000"/>
              </a:lnSpc>
              <a:buNone/>
            </a:pPr>
            <a:r>
              <a:rPr lang="en-US" sz="1250" dirty="0">
                <a:solidFill>
                  <a:srgbClr val="404155"/>
                </a:solidFill>
                <a:latin typeface="Nobile" pitchFamily="34" charset="0"/>
                <a:ea typeface="Nobile" pitchFamily="34" charset="-122"/>
                <a:cs typeface="Nobile" pitchFamily="34" charset="-120"/>
              </a:rPr>
              <a:t>La evaluación de las prácticas curriculares contempla diversos elementos que reflejan tanto el desempeño en el centro como la participación en los espacios formativos complementarios. Es fundamental comprender que esta asignatura requiere un compromiso integral con todos sus componentes.</a:t>
            </a:r>
            <a:endParaRPr lang="en-US" sz="1250" dirty="0"/>
          </a:p>
        </p:txBody>
      </p:sp>
      <p:sp>
        <p:nvSpPr>
          <p:cNvPr id="4" name="Text 2"/>
          <p:cNvSpPr/>
          <p:nvPr/>
        </p:nvSpPr>
        <p:spPr>
          <a:xfrm>
            <a:off x="3266480" y="2373154"/>
            <a:ext cx="1984653" cy="248007"/>
          </a:xfrm>
          <a:prstGeom prst="rect">
            <a:avLst/>
          </a:prstGeom>
          <a:noFill/>
          <a:ln/>
        </p:spPr>
        <p:txBody>
          <a:bodyPr wrap="none" lIns="0" tIns="0" rIns="0" bIns="0" rtlCol="0" anchor="t"/>
          <a:lstStyle/>
          <a:p>
            <a:pPr marL="0" indent="0" algn="r">
              <a:lnSpc>
                <a:spcPts val="1950"/>
              </a:lnSpc>
              <a:buNone/>
            </a:pPr>
            <a:r>
              <a:rPr lang="en-US" sz="1550" dirty="0">
                <a:solidFill>
                  <a:srgbClr val="404155"/>
                </a:solidFill>
                <a:latin typeface="Corben" pitchFamily="34" charset="0"/>
                <a:ea typeface="Corben" pitchFamily="34" charset="-122"/>
                <a:cs typeface="Corben" pitchFamily="34" charset="-120"/>
              </a:rPr>
              <a:t>Asistencia al centro</a:t>
            </a:r>
            <a:endParaRPr lang="en-US" sz="1550" dirty="0"/>
          </a:p>
        </p:txBody>
      </p:sp>
      <p:sp>
        <p:nvSpPr>
          <p:cNvPr id="5" name="Text 3"/>
          <p:cNvSpPr/>
          <p:nvPr/>
        </p:nvSpPr>
        <p:spPr>
          <a:xfrm>
            <a:off x="793790" y="2716411"/>
            <a:ext cx="4457343" cy="254079"/>
          </a:xfrm>
          <a:prstGeom prst="rect">
            <a:avLst/>
          </a:prstGeom>
          <a:noFill/>
          <a:ln/>
        </p:spPr>
        <p:txBody>
          <a:bodyPr wrap="none" lIns="0" tIns="0" rIns="0" bIns="0" rtlCol="0" anchor="t"/>
          <a:lstStyle/>
          <a:p>
            <a:pPr marL="0" indent="0" algn="r">
              <a:lnSpc>
                <a:spcPts val="2000"/>
              </a:lnSpc>
              <a:buNone/>
            </a:pPr>
            <a:r>
              <a:rPr lang="en-US" sz="1250" dirty="0">
                <a:solidFill>
                  <a:srgbClr val="404155"/>
                </a:solidFill>
                <a:latin typeface="Nobile" pitchFamily="34" charset="0"/>
                <a:ea typeface="Nobile" pitchFamily="34" charset="-122"/>
                <a:cs typeface="Nobile" pitchFamily="34" charset="-120"/>
              </a:rPr>
              <a:t>Constituye el </a:t>
            </a:r>
            <a:r>
              <a:rPr lang="en-US" sz="1250" b="1" dirty="0">
                <a:solidFill>
                  <a:srgbClr val="4967E9"/>
                </a:solidFill>
                <a:latin typeface="Nobile" pitchFamily="34" charset="0"/>
                <a:ea typeface="Nobile" pitchFamily="34" charset="-122"/>
                <a:cs typeface="Nobile" pitchFamily="34" charset="-120"/>
              </a:rPr>
              <a:t>40% de la calificación final</a:t>
            </a:r>
            <a:endParaRPr lang="en-US" sz="1250" dirty="0"/>
          </a:p>
        </p:txBody>
      </p:sp>
      <p:sp>
        <p:nvSpPr>
          <p:cNvPr id="6" name="Text 4"/>
          <p:cNvSpPr/>
          <p:nvPr/>
        </p:nvSpPr>
        <p:spPr>
          <a:xfrm>
            <a:off x="793790" y="3065740"/>
            <a:ext cx="4457343" cy="508159"/>
          </a:xfrm>
          <a:prstGeom prst="rect">
            <a:avLst/>
          </a:prstGeom>
          <a:noFill/>
          <a:ln/>
        </p:spPr>
        <p:txBody>
          <a:bodyPr wrap="square" lIns="0" tIns="0" rIns="0" bIns="0" rtlCol="0" anchor="t"/>
          <a:lstStyle/>
          <a:p>
            <a:pPr marL="0" indent="0" algn="r">
              <a:lnSpc>
                <a:spcPts val="2000"/>
              </a:lnSpc>
              <a:buNone/>
            </a:pPr>
            <a:r>
              <a:rPr lang="en-US" sz="1250" dirty="0">
                <a:solidFill>
                  <a:srgbClr val="404155"/>
                </a:solidFill>
                <a:latin typeface="Nobile" pitchFamily="34" charset="0"/>
                <a:ea typeface="Nobile" pitchFamily="34" charset="-122"/>
                <a:cs typeface="Nobile" pitchFamily="34" charset="-120"/>
              </a:rPr>
              <a:t>Valoración del desempeño profesional, compromiso y adquisición de competencias prácticas</a:t>
            </a:r>
            <a:endParaRPr lang="en-US" sz="1250" dirty="0"/>
          </a:p>
        </p:txBody>
      </p:sp>
      <p:pic>
        <p:nvPicPr>
          <p:cNvPr id="7" name="Image 0" descr="preencoded.png"/>
          <p:cNvPicPr>
            <a:picLocks noChangeAspect="1"/>
          </p:cNvPicPr>
          <p:nvPr/>
        </p:nvPicPr>
        <p:blipFill>
          <a:blip r:embed="rId3"/>
          <a:stretch>
            <a:fillRect/>
          </a:stretch>
        </p:blipFill>
        <p:spPr>
          <a:xfrm>
            <a:off x="5489258" y="2143958"/>
            <a:ext cx="3651885" cy="3651885"/>
          </a:xfrm>
          <a:prstGeom prst="rect">
            <a:avLst/>
          </a:prstGeom>
        </p:spPr>
      </p:pic>
      <p:pic>
        <p:nvPicPr>
          <p:cNvPr id="8" name="Image 1" descr="preencoded.png"/>
          <p:cNvPicPr>
            <a:picLocks noChangeAspect="1"/>
          </p:cNvPicPr>
          <p:nvPr/>
        </p:nvPicPr>
        <p:blipFill>
          <a:blip r:embed="rId4"/>
          <a:stretch>
            <a:fillRect/>
          </a:stretch>
        </p:blipFill>
        <p:spPr>
          <a:xfrm>
            <a:off x="6461462" y="2775525"/>
            <a:ext cx="237530" cy="296942"/>
          </a:xfrm>
          <a:prstGeom prst="rect">
            <a:avLst/>
          </a:prstGeom>
        </p:spPr>
      </p:pic>
      <p:sp>
        <p:nvSpPr>
          <p:cNvPr id="9" name="Text 5"/>
          <p:cNvSpPr/>
          <p:nvPr/>
        </p:nvSpPr>
        <p:spPr>
          <a:xfrm>
            <a:off x="9379268" y="2373154"/>
            <a:ext cx="2135743" cy="248007"/>
          </a:xfrm>
          <a:prstGeom prst="rect">
            <a:avLst/>
          </a:prstGeom>
          <a:noFill/>
          <a:ln/>
        </p:spPr>
        <p:txBody>
          <a:bodyPr wrap="none" lIns="0" tIns="0" rIns="0" bIns="0" rtlCol="0" anchor="t"/>
          <a:lstStyle/>
          <a:p>
            <a:pPr marL="0" indent="0" algn="l">
              <a:lnSpc>
                <a:spcPts val="1950"/>
              </a:lnSpc>
              <a:buNone/>
            </a:pPr>
            <a:r>
              <a:rPr lang="en-US" sz="1550" dirty="0">
                <a:solidFill>
                  <a:srgbClr val="404155"/>
                </a:solidFill>
                <a:latin typeface="Corben" pitchFamily="34" charset="0"/>
                <a:ea typeface="Corben" pitchFamily="34" charset="-122"/>
                <a:cs typeface="Corben" pitchFamily="34" charset="-120"/>
              </a:rPr>
              <a:t>Seminarios formativos</a:t>
            </a:r>
            <a:endParaRPr lang="en-US" sz="1550" dirty="0"/>
          </a:p>
        </p:txBody>
      </p:sp>
      <p:sp>
        <p:nvSpPr>
          <p:cNvPr id="10" name="Text 6"/>
          <p:cNvSpPr/>
          <p:nvPr/>
        </p:nvSpPr>
        <p:spPr>
          <a:xfrm>
            <a:off x="9379268" y="2716411"/>
            <a:ext cx="4457343" cy="508159"/>
          </a:xfrm>
          <a:prstGeom prst="rect">
            <a:avLst/>
          </a:prstGeom>
          <a:noFill/>
          <a:ln/>
        </p:spPr>
        <p:txBody>
          <a:bodyPr wrap="square" lIns="0" tIns="0" rIns="0" bIns="0" rtlCol="0" anchor="t"/>
          <a:lstStyle/>
          <a:p>
            <a:pPr marL="0" indent="0" algn="l">
              <a:lnSpc>
                <a:spcPts val="2000"/>
              </a:lnSpc>
              <a:buNone/>
            </a:pPr>
            <a:r>
              <a:rPr lang="en-US" sz="1250" dirty="0">
                <a:solidFill>
                  <a:srgbClr val="404155"/>
                </a:solidFill>
                <a:latin typeface="Nobile" pitchFamily="34" charset="0"/>
                <a:ea typeface="Nobile" pitchFamily="34" charset="-122"/>
                <a:cs typeface="Nobile" pitchFamily="34" charset="-120"/>
              </a:rPr>
              <a:t>Se desarrollan principalmente en octubre, noviembre/diciembre y febrero/marzo</a:t>
            </a:r>
            <a:endParaRPr lang="en-US" sz="1250" dirty="0"/>
          </a:p>
        </p:txBody>
      </p:sp>
      <p:sp>
        <p:nvSpPr>
          <p:cNvPr id="11" name="Text 7"/>
          <p:cNvSpPr/>
          <p:nvPr/>
        </p:nvSpPr>
        <p:spPr>
          <a:xfrm>
            <a:off x="9379268" y="3319820"/>
            <a:ext cx="4457343" cy="254079"/>
          </a:xfrm>
          <a:prstGeom prst="rect">
            <a:avLst/>
          </a:prstGeom>
          <a:noFill/>
          <a:ln/>
        </p:spPr>
        <p:txBody>
          <a:bodyPr wrap="none" lIns="0" tIns="0" rIns="0" bIns="0" rtlCol="0" anchor="t"/>
          <a:lstStyle/>
          <a:p>
            <a:pPr marL="0" indent="0" algn="l">
              <a:lnSpc>
                <a:spcPts val="2000"/>
              </a:lnSpc>
              <a:buNone/>
            </a:pPr>
            <a:r>
              <a:rPr lang="en-US" sz="1250" dirty="0">
                <a:solidFill>
                  <a:srgbClr val="404155"/>
                </a:solidFill>
                <a:latin typeface="Nobile" pitchFamily="34" charset="0"/>
                <a:ea typeface="Nobile" pitchFamily="34" charset="-122"/>
                <a:cs typeface="Nobile" pitchFamily="34" charset="-120"/>
              </a:rPr>
              <a:t>Asistencia obligatoria y trabajos evaluables asociados</a:t>
            </a:r>
            <a:endParaRPr lang="en-US" sz="1250" dirty="0"/>
          </a:p>
        </p:txBody>
      </p:sp>
      <p:pic>
        <p:nvPicPr>
          <p:cNvPr id="12" name="Image 2" descr="preencoded.png"/>
          <p:cNvPicPr>
            <a:picLocks noChangeAspect="1"/>
          </p:cNvPicPr>
          <p:nvPr/>
        </p:nvPicPr>
        <p:blipFill>
          <a:blip r:embed="rId5"/>
          <a:stretch>
            <a:fillRect/>
          </a:stretch>
        </p:blipFill>
        <p:spPr>
          <a:xfrm>
            <a:off x="5489258" y="2143958"/>
            <a:ext cx="3651885" cy="3651885"/>
          </a:xfrm>
          <a:prstGeom prst="rect">
            <a:avLst/>
          </a:prstGeom>
        </p:spPr>
      </p:pic>
      <p:pic>
        <p:nvPicPr>
          <p:cNvPr id="13" name="Image 3" descr="preencoded.png"/>
          <p:cNvPicPr>
            <a:picLocks noChangeAspect="1"/>
          </p:cNvPicPr>
          <p:nvPr/>
        </p:nvPicPr>
        <p:blipFill>
          <a:blip r:embed="rId6"/>
          <a:stretch>
            <a:fillRect/>
          </a:stretch>
        </p:blipFill>
        <p:spPr>
          <a:xfrm>
            <a:off x="8242161" y="3086398"/>
            <a:ext cx="237530" cy="296942"/>
          </a:xfrm>
          <a:prstGeom prst="rect">
            <a:avLst/>
          </a:prstGeom>
        </p:spPr>
      </p:pic>
      <p:sp>
        <p:nvSpPr>
          <p:cNvPr id="14" name="Text 8"/>
          <p:cNvSpPr/>
          <p:nvPr/>
        </p:nvSpPr>
        <p:spPr>
          <a:xfrm>
            <a:off x="9379268" y="4270534"/>
            <a:ext cx="2153007" cy="248007"/>
          </a:xfrm>
          <a:prstGeom prst="rect">
            <a:avLst/>
          </a:prstGeom>
          <a:noFill/>
          <a:ln/>
        </p:spPr>
        <p:txBody>
          <a:bodyPr wrap="none" lIns="0" tIns="0" rIns="0" bIns="0" rtlCol="0" anchor="t"/>
          <a:lstStyle/>
          <a:p>
            <a:pPr marL="0" indent="0" algn="l">
              <a:lnSpc>
                <a:spcPts val="1950"/>
              </a:lnSpc>
              <a:buNone/>
            </a:pPr>
            <a:r>
              <a:rPr lang="en-US" sz="1550" dirty="0">
                <a:solidFill>
                  <a:srgbClr val="404155"/>
                </a:solidFill>
                <a:latin typeface="Corben" pitchFamily="34" charset="0"/>
                <a:ea typeface="Corben" pitchFamily="34" charset="-122"/>
                <a:cs typeface="Corben" pitchFamily="34" charset="-120"/>
              </a:rPr>
              <a:t>Supervisiones grupales</a:t>
            </a:r>
            <a:endParaRPr lang="en-US" sz="1550" dirty="0"/>
          </a:p>
        </p:txBody>
      </p:sp>
      <p:sp>
        <p:nvSpPr>
          <p:cNvPr id="15" name="Text 9"/>
          <p:cNvSpPr/>
          <p:nvPr/>
        </p:nvSpPr>
        <p:spPr>
          <a:xfrm>
            <a:off x="9379268" y="4613791"/>
            <a:ext cx="4457343" cy="254079"/>
          </a:xfrm>
          <a:prstGeom prst="rect">
            <a:avLst/>
          </a:prstGeom>
          <a:noFill/>
          <a:ln/>
        </p:spPr>
        <p:txBody>
          <a:bodyPr wrap="none" lIns="0" tIns="0" rIns="0" bIns="0" rtlCol="0" anchor="t"/>
          <a:lstStyle/>
          <a:p>
            <a:pPr marL="0" indent="0" algn="l">
              <a:lnSpc>
                <a:spcPts val="2000"/>
              </a:lnSpc>
              <a:buNone/>
            </a:pPr>
            <a:r>
              <a:rPr lang="en-US" sz="1250" dirty="0">
                <a:solidFill>
                  <a:srgbClr val="404155"/>
                </a:solidFill>
                <a:latin typeface="Nobile" pitchFamily="34" charset="0"/>
                <a:ea typeface="Nobile" pitchFamily="34" charset="-122"/>
                <a:cs typeface="Nobile" pitchFamily="34" charset="-120"/>
              </a:rPr>
              <a:t>Periodicidad quincenal durante los seminarios</a:t>
            </a:r>
            <a:endParaRPr lang="en-US" sz="1250" dirty="0"/>
          </a:p>
        </p:txBody>
      </p:sp>
      <p:sp>
        <p:nvSpPr>
          <p:cNvPr id="16" name="Text 10"/>
          <p:cNvSpPr/>
          <p:nvPr/>
        </p:nvSpPr>
        <p:spPr>
          <a:xfrm>
            <a:off x="9379268" y="4963120"/>
            <a:ext cx="4457343" cy="254079"/>
          </a:xfrm>
          <a:prstGeom prst="rect">
            <a:avLst/>
          </a:prstGeom>
          <a:noFill/>
          <a:ln/>
        </p:spPr>
        <p:txBody>
          <a:bodyPr wrap="none" lIns="0" tIns="0" rIns="0" bIns="0" rtlCol="0" anchor="t"/>
          <a:lstStyle/>
          <a:p>
            <a:pPr marL="0" indent="0" algn="l">
              <a:lnSpc>
                <a:spcPts val="2000"/>
              </a:lnSpc>
              <a:buNone/>
            </a:pPr>
            <a:r>
              <a:rPr lang="en-US" sz="1250" dirty="0">
                <a:solidFill>
                  <a:srgbClr val="404155"/>
                </a:solidFill>
                <a:latin typeface="Nobile" pitchFamily="34" charset="0"/>
                <a:ea typeface="Nobile" pitchFamily="34" charset="-122"/>
                <a:cs typeface="Nobile" pitchFamily="34" charset="-120"/>
              </a:rPr>
              <a:t>Semanales una vez finalizados los seminarios</a:t>
            </a:r>
            <a:endParaRPr lang="en-US" sz="1250" dirty="0"/>
          </a:p>
        </p:txBody>
      </p:sp>
      <p:sp>
        <p:nvSpPr>
          <p:cNvPr id="17" name="Text 11"/>
          <p:cNvSpPr/>
          <p:nvPr/>
        </p:nvSpPr>
        <p:spPr>
          <a:xfrm>
            <a:off x="9379268" y="5312450"/>
            <a:ext cx="4457343" cy="254079"/>
          </a:xfrm>
          <a:prstGeom prst="rect">
            <a:avLst/>
          </a:prstGeom>
          <a:noFill/>
          <a:ln/>
        </p:spPr>
        <p:txBody>
          <a:bodyPr wrap="none" lIns="0" tIns="0" rIns="0" bIns="0" rtlCol="0" anchor="t"/>
          <a:lstStyle/>
          <a:p>
            <a:pPr marL="0" indent="0" algn="l">
              <a:lnSpc>
                <a:spcPts val="2000"/>
              </a:lnSpc>
              <a:buNone/>
            </a:pPr>
            <a:r>
              <a:rPr lang="en-US" sz="1250" dirty="0">
                <a:solidFill>
                  <a:srgbClr val="404155"/>
                </a:solidFill>
                <a:latin typeface="Nobile" pitchFamily="34" charset="0"/>
                <a:ea typeface="Nobile" pitchFamily="34" charset="-122"/>
                <a:cs typeface="Nobile" pitchFamily="34" charset="-120"/>
              </a:rPr>
              <a:t>Espacios de reflexión sobre la práctica</a:t>
            </a:r>
            <a:endParaRPr lang="en-US" sz="1250" dirty="0"/>
          </a:p>
        </p:txBody>
      </p:sp>
      <p:pic>
        <p:nvPicPr>
          <p:cNvPr id="18" name="Image 4" descr="preencoded.png"/>
          <p:cNvPicPr>
            <a:picLocks noChangeAspect="1"/>
          </p:cNvPicPr>
          <p:nvPr/>
        </p:nvPicPr>
        <p:blipFill>
          <a:blip r:embed="rId7"/>
          <a:stretch>
            <a:fillRect/>
          </a:stretch>
        </p:blipFill>
        <p:spPr>
          <a:xfrm>
            <a:off x="5489258" y="2143958"/>
            <a:ext cx="3651885" cy="3651885"/>
          </a:xfrm>
          <a:prstGeom prst="rect">
            <a:avLst/>
          </a:prstGeom>
        </p:spPr>
      </p:pic>
      <p:pic>
        <p:nvPicPr>
          <p:cNvPr id="19" name="Image 5" descr="preencoded.png"/>
          <p:cNvPicPr>
            <a:picLocks noChangeAspect="1"/>
          </p:cNvPicPr>
          <p:nvPr/>
        </p:nvPicPr>
        <p:blipFill>
          <a:blip r:embed="rId8"/>
          <a:stretch>
            <a:fillRect/>
          </a:stretch>
        </p:blipFill>
        <p:spPr>
          <a:xfrm>
            <a:off x="7931289" y="4867096"/>
            <a:ext cx="237530" cy="296942"/>
          </a:xfrm>
          <a:prstGeom prst="rect">
            <a:avLst/>
          </a:prstGeom>
        </p:spPr>
      </p:pic>
      <p:sp>
        <p:nvSpPr>
          <p:cNvPr id="20" name="Text 12"/>
          <p:cNvSpPr/>
          <p:nvPr/>
        </p:nvSpPr>
        <p:spPr>
          <a:xfrm>
            <a:off x="2736413" y="4445198"/>
            <a:ext cx="2514719" cy="248007"/>
          </a:xfrm>
          <a:prstGeom prst="rect">
            <a:avLst/>
          </a:prstGeom>
          <a:noFill/>
          <a:ln/>
        </p:spPr>
        <p:txBody>
          <a:bodyPr wrap="none" lIns="0" tIns="0" rIns="0" bIns="0" rtlCol="0" anchor="t"/>
          <a:lstStyle/>
          <a:p>
            <a:pPr marL="0" indent="0" algn="r">
              <a:lnSpc>
                <a:spcPts val="1950"/>
              </a:lnSpc>
              <a:buNone/>
            </a:pPr>
            <a:r>
              <a:rPr lang="en-US" sz="1550" dirty="0">
                <a:solidFill>
                  <a:srgbClr val="404155"/>
                </a:solidFill>
                <a:latin typeface="Corben" pitchFamily="34" charset="0"/>
                <a:ea typeface="Corben" pitchFamily="34" charset="-122"/>
                <a:cs typeface="Corben" pitchFamily="34" charset="-120"/>
              </a:rPr>
              <a:t>Supervisiones individuales</a:t>
            </a:r>
            <a:endParaRPr lang="en-US" sz="1550" dirty="0"/>
          </a:p>
        </p:txBody>
      </p:sp>
      <p:sp>
        <p:nvSpPr>
          <p:cNvPr id="21" name="Text 13"/>
          <p:cNvSpPr/>
          <p:nvPr/>
        </p:nvSpPr>
        <p:spPr>
          <a:xfrm>
            <a:off x="793790" y="4788456"/>
            <a:ext cx="4457343" cy="254079"/>
          </a:xfrm>
          <a:prstGeom prst="rect">
            <a:avLst/>
          </a:prstGeom>
          <a:noFill/>
          <a:ln/>
        </p:spPr>
        <p:txBody>
          <a:bodyPr wrap="none" lIns="0" tIns="0" rIns="0" bIns="0" rtlCol="0" anchor="t"/>
          <a:lstStyle/>
          <a:p>
            <a:pPr marL="0" indent="0" algn="r">
              <a:lnSpc>
                <a:spcPts val="2000"/>
              </a:lnSpc>
              <a:buNone/>
            </a:pPr>
            <a:r>
              <a:rPr lang="en-US" sz="1250" dirty="0">
                <a:solidFill>
                  <a:srgbClr val="404155"/>
                </a:solidFill>
                <a:latin typeface="Nobile" pitchFamily="34" charset="0"/>
                <a:ea typeface="Nobile" pitchFamily="34" charset="-122"/>
                <a:cs typeface="Nobile" pitchFamily="34" charset="-120"/>
              </a:rPr>
              <a:t>A propuesta de la tutora académica</a:t>
            </a:r>
            <a:endParaRPr lang="en-US" sz="1250" dirty="0"/>
          </a:p>
        </p:txBody>
      </p:sp>
      <p:sp>
        <p:nvSpPr>
          <p:cNvPr id="22" name="Text 14"/>
          <p:cNvSpPr/>
          <p:nvPr/>
        </p:nvSpPr>
        <p:spPr>
          <a:xfrm>
            <a:off x="793790" y="5137785"/>
            <a:ext cx="4457343" cy="254079"/>
          </a:xfrm>
          <a:prstGeom prst="rect">
            <a:avLst/>
          </a:prstGeom>
          <a:noFill/>
          <a:ln/>
        </p:spPr>
        <p:txBody>
          <a:bodyPr wrap="none" lIns="0" tIns="0" rIns="0" bIns="0" rtlCol="0" anchor="t"/>
          <a:lstStyle/>
          <a:p>
            <a:pPr marL="0" indent="0" algn="r">
              <a:lnSpc>
                <a:spcPts val="2000"/>
              </a:lnSpc>
              <a:buNone/>
            </a:pPr>
            <a:r>
              <a:rPr lang="en-US" sz="1250" dirty="0">
                <a:solidFill>
                  <a:srgbClr val="404155"/>
                </a:solidFill>
                <a:latin typeface="Nobile" pitchFamily="34" charset="0"/>
                <a:ea typeface="Nobile" pitchFamily="34" charset="-122"/>
                <a:cs typeface="Nobile" pitchFamily="34" charset="-120"/>
              </a:rPr>
              <a:t>Seguimiento personalizado del proceso de aprendizaje</a:t>
            </a:r>
            <a:endParaRPr lang="en-US" sz="1250" dirty="0"/>
          </a:p>
        </p:txBody>
      </p:sp>
      <p:pic>
        <p:nvPicPr>
          <p:cNvPr id="23" name="Image 6" descr="preencoded.png"/>
          <p:cNvPicPr>
            <a:picLocks noChangeAspect="1"/>
          </p:cNvPicPr>
          <p:nvPr/>
        </p:nvPicPr>
        <p:blipFill>
          <a:blip r:embed="rId9"/>
          <a:stretch>
            <a:fillRect/>
          </a:stretch>
        </p:blipFill>
        <p:spPr>
          <a:xfrm>
            <a:off x="5489258" y="2143958"/>
            <a:ext cx="3651885" cy="3651885"/>
          </a:xfrm>
          <a:prstGeom prst="rect">
            <a:avLst/>
          </a:prstGeom>
        </p:spPr>
      </p:pic>
      <p:pic>
        <p:nvPicPr>
          <p:cNvPr id="24" name="Image 7" descr="preencoded.png"/>
          <p:cNvPicPr>
            <a:picLocks noChangeAspect="1"/>
          </p:cNvPicPr>
          <p:nvPr/>
        </p:nvPicPr>
        <p:blipFill>
          <a:blip r:embed="rId10"/>
          <a:stretch>
            <a:fillRect/>
          </a:stretch>
        </p:blipFill>
        <p:spPr>
          <a:xfrm>
            <a:off x="6150590" y="4556224"/>
            <a:ext cx="237530" cy="296942"/>
          </a:xfrm>
          <a:prstGeom prst="rect">
            <a:avLst/>
          </a:prstGeom>
        </p:spPr>
      </p:pic>
      <p:sp>
        <p:nvSpPr>
          <p:cNvPr id="25" name="Text 15"/>
          <p:cNvSpPr/>
          <p:nvPr/>
        </p:nvSpPr>
        <p:spPr>
          <a:xfrm>
            <a:off x="793790" y="6033968"/>
            <a:ext cx="2758797" cy="297656"/>
          </a:xfrm>
          <a:prstGeom prst="rect">
            <a:avLst/>
          </a:prstGeom>
          <a:noFill/>
          <a:ln/>
        </p:spPr>
        <p:txBody>
          <a:bodyPr wrap="none" lIns="0" tIns="0" rIns="0" bIns="0" rtlCol="0" anchor="t"/>
          <a:lstStyle/>
          <a:p>
            <a:pPr marL="0" indent="0" algn="l">
              <a:lnSpc>
                <a:spcPts val="2300"/>
              </a:lnSpc>
              <a:buNone/>
            </a:pPr>
            <a:r>
              <a:rPr lang="en-US" sz="1850" dirty="0">
                <a:solidFill>
                  <a:srgbClr val="1B1B27"/>
                </a:solidFill>
                <a:latin typeface="Corben" pitchFamily="34" charset="0"/>
                <a:ea typeface="Corben" pitchFamily="34" charset="-122"/>
                <a:cs typeface="Corben" pitchFamily="34" charset="-120"/>
              </a:rPr>
              <a:t>Modalidad de evaluación</a:t>
            </a:r>
            <a:endParaRPr lang="en-US" sz="1850" dirty="0"/>
          </a:p>
        </p:txBody>
      </p:sp>
      <p:sp>
        <p:nvSpPr>
          <p:cNvPr id="26" name="Text 16"/>
          <p:cNvSpPr/>
          <p:nvPr/>
        </p:nvSpPr>
        <p:spPr>
          <a:xfrm>
            <a:off x="793790" y="6569750"/>
            <a:ext cx="13042821" cy="1016318"/>
          </a:xfrm>
          <a:prstGeom prst="rect">
            <a:avLst/>
          </a:prstGeom>
          <a:noFill/>
          <a:ln/>
        </p:spPr>
        <p:txBody>
          <a:bodyPr wrap="square" lIns="0" tIns="0" rIns="0" bIns="0" rtlCol="0" anchor="t"/>
          <a:lstStyle/>
          <a:p>
            <a:pPr marL="0" indent="0" algn="l">
              <a:lnSpc>
                <a:spcPts val="2000"/>
              </a:lnSpc>
              <a:buNone/>
            </a:pPr>
            <a:r>
              <a:rPr lang="en-US" sz="1250" dirty="0">
                <a:solidFill>
                  <a:srgbClr val="404155"/>
                </a:solidFill>
                <a:latin typeface="Nobile" pitchFamily="34" charset="0"/>
                <a:ea typeface="Nobile" pitchFamily="34" charset="-122"/>
                <a:cs typeface="Nobile" pitchFamily="34" charset="-120"/>
              </a:rPr>
              <a:t>La evaluación de la asignatura se distribuye en: 40% de la nota a propuesta del o la tutora profesional (trabajadora social) y 60% establecida por la tutora académica (comprende la evaluación de la asistencia y desempeño en los seminarios, supervisiones individuales y grupales, así como en los trabajos a presentar). Los trabajos se estructuran en</a:t>
            </a:r>
            <a:r>
              <a:rPr lang="en-US" sz="1250" b="1" dirty="0">
                <a:solidFill>
                  <a:srgbClr val="4967E9"/>
                </a:solidFill>
                <a:latin typeface="Nobile" pitchFamily="34" charset="0"/>
                <a:ea typeface="Nobile" pitchFamily="34" charset="-122"/>
                <a:cs typeface="Nobile" pitchFamily="34" charset="-120"/>
              </a:rPr>
              <a:t> módulos</a:t>
            </a:r>
            <a:r>
              <a:rPr lang="en-US" sz="1250" dirty="0">
                <a:solidFill>
                  <a:srgbClr val="404155"/>
                </a:solidFill>
                <a:latin typeface="Nobile" pitchFamily="34" charset="0"/>
                <a:ea typeface="Nobile" pitchFamily="34" charset="-122"/>
                <a:cs typeface="Nobile" pitchFamily="34" charset="-120"/>
              </a:rPr>
              <a:t>. Las fechas específicas de entrega serán comunicadas por las profesoras tutoras al inicio del curso. Estos trabajos recogen la reflexión sobre la práctica y la integración de conocimientos teóricos.</a:t>
            </a:r>
            <a:endParaRPr lang="en-US" sz="125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581025"/>
            <a:ext cx="5585817" cy="465177"/>
          </a:xfrm>
          <a:prstGeom prst="rect">
            <a:avLst/>
          </a:prstGeom>
          <a:noFill/>
          <a:ln/>
        </p:spPr>
        <p:txBody>
          <a:bodyPr wrap="none" lIns="0" tIns="0" rIns="0" bIns="0" rtlCol="0" anchor="t"/>
          <a:lstStyle/>
          <a:p>
            <a:pPr marL="0" indent="0" algn="l">
              <a:lnSpc>
                <a:spcPts val="3650"/>
              </a:lnSpc>
              <a:buNone/>
            </a:pPr>
            <a:r>
              <a:rPr lang="en-US" sz="2900" dirty="0">
                <a:solidFill>
                  <a:srgbClr val="1B1B27"/>
                </a:solidFill>
                <a:latin typeface="Corben" pitchFamily="34" charset="0"/>
                <a:ea typeface="Corben" pitchFamily="34" charset="-122"/>
                <a:cs typeface="Corben" pitchFamily="34" charset="-120"/>
              </a:rPr>
              <a:t>Centros de prácticas disponibles</a:t>
            </a:r>
            <a:endParaRPr lang="en-US" sz="2900" dirty="0"/>
          </a:p>
        </p:txBody>
      </p:sp>
      <p:sp>
        <p:nvSpPr>
          <p:cNvPr id="3" name="Text 1"/>
          <p:cNvSpPr/>
          <p:nvPr/>
        </p:nvSpPr>
        <p:spPr>
          <a:xfrm>
            <a:off x="793790" y="1403390"/>
            <a:ext cx="7010043" cy="714375"/>
          </a:xfrm>
          <a:prstGeom prst="rect">
            <a:avLst/>
          </a:prstGeom>
          <a:noFill/>
          <a:ln/>
        </p:spPr>
        <p:txBody>
          <a:bodyPr wrap="square" lIns="0" tIns="0" rIns="0" bIns="0" rtlCol="0" anchor="t"/>
          <a:lstStyle/>
          <a:p>
            <a:pPr marL="0" indent="0" algn="l">
              <a:lnSpc>
                <a:spcPts val="1850"/>
              </a:lnSpc>
              <a:buNone/>
            </a:pPr>
            <a:r>
              <a:rPr lang="en-US" sz="1150" dirty="0">
                <a:solidFill>
                  <a:srgbClr val="404155"/>
                </a:solidFill>
                <a:latin typeface="Nobile" pitchFamily="34" charset="0"/>
                <a:ea typeface="Nobile" pitchFamily="34" charset="-122"/>
                <a:cs typeface="Nobile" pitchFamily="34" charset="-120"/>
              </a:rPr>
              <a:t>La Facultad de Trabajo Social ofrece una amplia red de centros colaboradores que abarcan diferentes ámbitos de intervención social, tanto públicos como privados. Esta diversidad permite al estudiantado aproximarse a distintas realidades profesionales según sus intereses formativos.</a:t>
            </a:r>
            <a:endParaRPr lang="en-US" sz="1150" dirty="0"/>
          </a:p>
        </p:txBody>
      </p:sp>
      <p:sp>
        <p:nvSpPr>
          <p:cNvPr id="4" name="Shape 2"/>
          <p:cNvSpPr/>
          <p:nvPr/>
        </p:nvSpPr>
        <p:spPr>
          <a:xfrm>
            <a:off x="793790" y="2285167"/>
            <a:ext cx="7010043" cy="1423868"/>
          </a:xfrm>
          <a:prstGeom prst="roundRect">
            <a:avLst>
              <a:gd name="adj" fmla="val 4391"/>
            </a:avLst>
          </a:prstGeom>
          <a:solidFill>
            <a:srgbClr val="F9F9FF">
              <a:alpha val="95000"/>
            </a:srgbClr>
          </a:solidFill>
          <a:ln w="15240">
            <a:solidFill>
              <a:srgbClr val="B8BFDF"/>
            </a:solidFill>
            <a:prstDash val="solid"/>
          </a:ln>
        </p:spPr>
      </p:sp>
      <p:sp>
        <p:nvSpPr>
          <p:cNvPr id="5" name="Text 3"/>
          <p:cNvSpPr/>
          <p:nvPr/>
        </p:nvSpPr>
        <p:spPr>
          <a:xfrm>
            <a:off x="957858" y="2449235"/>
            <a:ext cx="1860590" cy="232529"/>
          </a:xfrm>
          <a:prstGeom prst="rect">
            <a:avLst/>
          </a:prstGeom>
          <a:noFill/>
          <a:ln/>
        </p:spPr>
        <p:txBody>
          <a:bodyPr wrap="none" lIns="0" tIns="0" rIns="0" bIns="0" rtlCol="0" anchor="t"/>
          <a:lstStyle/>
          <a:p>
            <a:pPr marL="0" indent="0" algn="l">
              <a:lnSpc>
                <a:spcPts val="1800"/>
              </a:lnSpc>
              <a:buNone/>
            </a:pPr>
            <a:r>
              <a:rPr lang="en-US" sz="1450" dirty="0">
                <a:solidFill>
                  <a:srgbClr val="404155"/>
                </a:solidFill>
                <a:latin typeface="Corben" pitchFamily="34" charset="0"/>
                <a:ea typeface="Corben" pitchFamily="34" charset="-122"/>
                <a:cs typeface="Corben" pitchFamily="34" charset="-120"/>
              </a:rPr>
              <a:t>Centros en Granada</a:t>
            </a:r>
            <a:endParaRPr lang="en-US" sz="1450" dirty="0"/>
          </a:p>
        </p:txBody>
      </p:sp>
      <p:sp>
        <p:nvSpPr>
          <p:cNvPr id="6" name="Text 4"/>
          <p:cNvSpPr/>
          <p:nvPr/>
        </p:nvSpPr>
        <p:spPr>
          <a:xfrm>
            <a:off x="957858" y="2830592"/>
            <a:ext cx="6681907" cy="714375"/>
          </a:xfrm>
          <a:prstGeom prst="rect">
            <a:avLst/>
          </a:prstGeom>
          <a:noFill/>
          <a:ln/>
        </p:spPr>
        <p:txBody>
          <a:bodyPr wrap="square" lIns="0" tIns="0" rIns="0" bIns="0" rtlCol="0" anchor="t"/>
          <a:lstStyle/>
          <a:p>
            <a:pPr marL="0" indent="0" algn="l">
              <a:lnSpc>
                <a:spcPts val="1850"/>
              </a:lnSpc>
              <a:buNone/>
            </a:pPr>
            <a:r>
              <a:rPr lang="en-US" sz="1150" dirty="0">
                <a:solidFill>
                  <a:srgbClr val="404155"/>
                </a:solidFill>
                <a:latin typeface="Nobile" pitchFamily="34" charset="0"/>
                <a:ea typeface="Nobile" pitchFamily="34" charset="-122"/>
                <a:cs typeface="Nobile" pitchFamily="34" charset="-120"/>
              </a:rPr>
              <a:t>Amplia oferta de plazas tanto en la capital como en municipios de la provincia, cubriendo diversos ámbitos de intervención: servicios sociales comunitarios, salud, educación, dependencia, exclusión social, diversidad funcional, etc.</a:t>
            </a:r>
            <a:endParaRPr lang="en-US" sz="1150" dirty="0"/>
          </a:p>
        </p:txBody>
      </p:sp>
      <p:sp>
        <p:nvSpPr>
          <p:cNvPr id="7" name="Shape 5"/>
          <p:cNvSpPr/>
          <p:nvPr/>
        </p:nvSpPr>
        <p:spPr>
          <a:xfrm>
            <a:off x="793790" y="3857863"/>
            <a:ext cx="7010043" cy="1795939"/>
          </a:xfrm>
          <a:prstGeom prst="roundRect">
            <a:avLst>
              <a:gd name="adj" fmla="val 3481"/>
            </a:avLst>
          </a:prstGeom>
          <a:solidFill>
            <a:srgbClr val="F9F9FF">
              <a:alpha val="95000"/>
            </a:srgbClr>
          </a:solidFill>
          <a:ln w="15240">
            <a:solidFill>
              <a:srgbClr val="B8BFDF"/>
            </a:solidFill>
            <a:prstDash val="solid"/>
          </a:ln>
        </p:spPr>
      </p:sp>
      <p:sp>
        <p:nvSpPr>
          <p:cNvPr id="8" name="Text 6"/>
          <p:cNvSpPr/>
          <p:nvPr/>
        </p:nvSpPr>
        <p:spPr>
          <a:xfrm>
            <a:off x="957858" y="4021931"/>
            <a:ext cx="2210276" cy="232529"/>
          </a:xfrm>
          <a:prstGeom prst="rect">
            <a:avLst/>
          </a:prstGeom>
          <a:noFill/>
          <a:ln/>
        </p:spPr>
        <p:txBody>
          <a:bodyPr wrap="none" lIns="0" tIns="0" rIns="0" bIns="0" rtlCol="0" anchor="t"/>
          <a:lstStyle/>
          <a:p>
            <a:pPr marL="0" indent="0" algn="l">
              <a:lnSpc>
                <a:spcPts val="1800"/>
              </a:lnSpc>
              <a:buNone/>
            </a:pPr>
            <a:r>
              <a:rPr lang="en-US" sz="1450" dirty="0">
                <a:solidFill>
                  <a:srgbClr val="404155"/>
                </a:solidFill>
                <a:latin typeface="Corben" pitchFamily="34" charset="0"/>
                <a:ea typeface="Corben" pitchFamily="34" charset="-122"/>
                <a:cs typeface="Corben" pitchFamily="34" charset="-120"/>
              </a:rPr>
              <a:t>Centros fuera de Granada</a:t>
            </a:r>
            <a:endParaRPr lang="en-US" sz="1450" dirty="0"/>
          </a:p>
        </p:txBody>
      </p:sp>
      <p:sp>
        <p:nvSpPr>
          <p:cNvPr id="9" name="Text 7"/>
          <p:cNvSpPr/>
          <p:nvPr/>
        </p:nvSpPr>
        <p:spPr>
          <a:xfrm>
            <a:off x="957858" y="4403288"/>
            <a:ext cx="6681907" cy="476250"/>
          </a:xfrm>
          <a:prstGeom prst="rect">
            <a:avLst/>
          </a:prstGeom>
          <a:noFill/>
          <a:ln/>
        </p:spPr>
        <p:txBody>
          <a:bodyPr wrap="square" lIns="0" tIns="0" rIns="0" bIns="0" rtlCol="0" anchor="t"/>
          <a:lstStyle/>
          <a:p>
            <a:pPr marL="0" indent="0" algn="l">
              <a:lnSpc>
                <a:spcPts val="1850"/>
              </a:lnSpc>
              <a:buNone/>
            </a:pPr>
            <a:r>
              <a:rPr lang="en-US" sz="1150" dirty="0">
                <a:solidFill>
                  <a:srgbClr val="404155"/>
                </a:solidFill>
                <a:latin typeface="Nobile" pitchFamily="34" charset="0"/>
                <a:ea typeface="Nobile" pitchFamily="34" charset="-122"/>
                <a:cs typeface="Nobile" pitchFamily="34" charset="-120"/>
              </a:rPr>
              <a:t>Posibilidad de realizar prácticas en otras provincias y Comunidades Autónomas, previa gestión con el centro deseado y autorización del Decanato.</a:t>
            </a:r>
            <a:endParaRPr lang="en-US" sz="1150" dirty="0"/>
          </a:p>
        </p:txBody>
      </p:sp>
      <p:sp>
        <p:nvSpPr>
          <p:cNvPr id="10" name="Text 8"/>
          <p:cNvSpPr/>
          <p:nvPr/>
        </p:nvSpPr>
        <p:spPr>
          <a:xfrm>
            <a:off x="957858" y="5013484"/>
            <a:ext cx="6681907" cy="476250"/>
          </a:xfrm>
          <a:prstGeom prst="rect">
            <a:avLst/>
          </a:prstGeom>
          <a:noFill/>
          <a:ln/>
        </p:spPr>
        <p:txBody>
          <a:bodyPr wrap="square" lIns="0" tIns="0" rIns="0" bIns="0" rtlCol="0" anchor="t"/>
          <a:lstStyle/>
          <a:p>
            <a:pPr marL="0" indent="0" algn="l">
              <a:lnSpc>
                <a:spcPts val="1850"/>
              </a:lnSpc>
              <a:buNone/>
            </a:pPr>
            <a:r>
              <a:rPr lang="en-US" sz="1150" dirty="0">
                <a:solidFill>
                  <a:srgbClr val="404155"/>
                </a:solidFill>
                <a:latin typeface="Nobile" pitchFamily="34" charset="0"/>
                <a:ea typeface="Nobile" pitchFamily="34" charset="-122"/>
                <a:cs typeface="Nobile" pitchFamily="34" charset="-120"/>
              </a:rPr>
              <a:t>Para centros situados a más de 100 km, se facilitará la asistencia online a seminarios y supervisiones.</a:t>
            </a:r>
            <a:endParaRPr lang="en-US" sz="1150" dirty="0"/>
          </a:p>
        </p:txBody>
      </p:sp>
      <p:sp>
        <p:nvSpPr>
          <p:cNvPr id="11" name="Shape 9"/>
          <p:cNvSpPr/>
          <p:nvPr/>
        </p:nvSpPr>
        <p:spPr>
          <a:xfrm>
            <a:off x="793790" y="5821204"/>
            <a:ext cx="7010043" cy="1512213"/>
          </a:xfrm>
          <a:prstGeom prst="roundRect">
            <a:avLst>
              <a:gd name="adj" fmla="val 4134"/>
            </a:avLst>
          </a:prstGeom>
          <a:solidFill>
            <a:srgbClr val="B6D6FC"/>
          </a:solidFill>
          <a:ln/>
        </p:spPr>
      </p:sp>
      <p:pic>
        <p:nvPicPr>
          <p:cNvPr id="12" name="Image 0" descr="preencoded.png"/>
          <p:cNvPicPr>
            <a:picLocks noChangeAspect="1"/>
          </p:cNvPicPr>
          <p:nvPr/>
        </p:nvPicPr>
        <p:blipFill>
          <a:blip r:embed="rId3"/>
          <a:stretch>
            <a:fillRect/>
          </a:stretch>
        </p:blipFill>
        <p:spPr>
          <a:xfrm>
            <a:off x="942618" y="6042541"/>
            <a:ext cx="232529" cy="185976"/>
          </a:xfrm>
          <a:prstGeom prst="rect">
            <a:avLst/>
          </a:prstGeom>
        </p:spPr>
      </p:pic>
      <p:sp>
        <p:nvSpPr>
          <p:cNvPr id="13" name="Text 10"/>
          <p:cNvSpPr/>
          <p:nvPr/>
        </p:nvSpPr>
        <p:spPr>
          <a:xfrm>
            <a:off x="1323975" y="6007179"/>
            <a:ext cx="4814411" cy="232529"/>
          </a:xfrm>
          <a:prstGeom prst="rect">
            <a:avLst/>
          </a:prstGeom>
          <a:noFill/>
          <a:ln/>
        </p:spPr>
        <p:txBody>
          <a:bodyPr wrap="none" lIns="0" tIns="0" rIns="0" bIns="0" rtlCol="0" anchor="t"/>
          <a:lstStyle/>
          <a:p>
            <a:pPr marL="0" indent="0" algn="l">
              <a:lnSpc>
                <a:spcPts val="1800"/>
              </a:lnSpc>
              <a:buNone/>
            </a:pPr>
            <a:r>
              <a:rPr lang="en-US" sz="1450" dirty="0">
                <a:solidFill>
                  <a:srgbClr val="000000"/>
                </a:solidFill>
                <a:latin typeface="Corben" pitchFamily="34" charset="0"/>
                <a:ea typeface="Corben" pitchFamily="34" charset="-122"/>
                <a:cs typeface="Corben" pitchFamily="34" charset="-120"/>
              </a:rPr>
              <a:t>Procedimiento para solicitar prácticas fuera de Granada</a:t>
            </a:r>
            <a:endParaRPr lang="en-US" sz="1450" dirty="0"/>
          </a:p>
        </p:txBody>
      </p:sp>
      <p:sp>
        <p:nvSpPr>
          <p:cNvPr id="14" name="Text 11"/>
          <p:cNvSpPr/>
          <p:nvPr/>
        </p:nvSpPr>
        <p:spPr>
          <a:xfrm>
            <a:off x="1323975" y="6388537"/>
            <a:ext cx="6331029" cy="238125"/>
          </a:xfrm>
          <a:prstGeom prst="rect">
            <a:avLst/>
          </a:prstGeom>
          <a:noFill/>
          <a:ln/>
        </p:spPr>
        <p:txBody>
          <a:bodyPr wrap="none" lIns="0" tIns="0" rIns="0" bIns="0" rtlCol="0" anchor="t"/>
          <a:lstStyle/>
          <a:p>
            <a:pPr marL="342900" indent="-342900" algn="l">
              <a:lnSpc>
                <a:spcPts val="1850"/>
              </a:lnSpc>
              <a:buSzPct val="100000"/>
              <a:buChar char="•"/>
            </a:pPr>
            <a:r>
              <a:rPr lang="en-US" sz="1150" dirty="0">
                <a:solidFill>
                  <a:srgbClr val="000000"/>
                </a:solidFill>
                <a:latin typeface="Nobile" pitchFamily="34" charset="0"/>
                <a:ea typeface="Nobile" pitchFamily="34" charset="-122"/>
                <a:cs typeface="Nobile" pitchFamily="34" charset="-120"/>
              </a:rPr>
              <a:t>Enviar correo a </a:t>
            </a:r>
            <a:r>
              <a:rPr lang="en-US" sz="1150" u="sng" dirty="0">
                <a:solidFill>
                  <a:srgbClr val="4967E9"/>
                </a:solidFill>
                <a:latin typeface="Nobile" pitchFamily="34" charset="0"/>
                <a:ea typeface="Nobile" pitchFamily="34" charset="-122"/>
                <a:cs typeface="Nobile" pitchFamily="34" charset="-120"/>
                <a:hlinkClick r:id="rId4">
                  <a:extLst>
                    <a:ext uri="{A12FA001-AC4F-418D-AE19-62706E023703}">
                      <ahyp:hlinkClr xmlns:ahyp="http://schemas.microsoft.com/office/drawing/2018/hyperlinkcolor" xmlns="" val="tx"/>
                    </a:ext>
                  </a:extLst>
                </a:hlinkClick>
              </a:rPr>
              <a:t>practicasts@ugr.es</a:t>
            </a:r>
            <a:endParaRPr lang="en-US" sz="1150" dirty="0"/>
          </a:p>
        </p:txBody>
      </p:sp>
      <p:sp>
        <p:nvSpPr>
          <p:cNvPr id="15" name="Text 12"/>
          <p:cNvSpPr/>
          <p:nvPr/>
        </p:nvSpPr>
        <p:spPr>
          <a:xfrm>
            <a:off x="1323975" y="6678692"/>
            <a:ext cx="6331029" cy="238125"/>
          </a:xfrm>
          <a:prstGeom prst="rect">
            <a:avLst/>
          </a:prstGeom>
          <a:noFill/>
          <a:ln/>
        </p:spPr>
        <p:txBody>
          <a:bodyPr wrap="none" lIns="0" tIns="0" rIns="0" bIns="0" rtlCol="0" anchor="t"/>
          <a:lstStyle/>
          <a:p>
            <a:pPr marL="342900" indent="-342900" algn="l">
              <a:lnSpc>
                <a:spcPts val="1850"/>
              </a:lnSpc>
              <a:buSzPct val="100000"/>
              <a:buChar char="•"/>
            </a:pPr>
            <a:r>
              <a:rPr lang="en-US" sz="1150" dirty="0">
                <a:solidFill>
                  <a:srgbClr val="000000"/>
                </a:solidFill>
                <a:latin typeface="Nobile" pitchFamily="34" charset="0"/>
                <a:ea typeface="Nobile" pitchFamily="34" charset="-122"/>
                <a:cs typeface="Nobile" pitchFamily="34" charset="-120"/>
              </a:rPr>
              <a:t>Indicar: nombre del centro, persona de contacto, teléfono y correo electrónico</a:t>
            </a:r>
            <a:endParaRPr lang="en-US" sz="1150" dirty="0"/>
          </a:p>
        </p:txBody>
      </p:sp>
      <p:sp>
        <p:nvSpPr>
          <p:cNvPr id="16" name="Text 13"/>
          <p:cNvSpPr/>
          <p:nvPr/>
        </p:nvSpPr>
        <p:spPr>
          <a:xfrm>
            <a:off x="1323975" y="6968847"/>
            <a:ext cx="6331029" cy="238125"/>
          </a:xfrm>
          <a:prstGeom prst="rect">
            <a:avLst/>
          </a:prstGeom>
          <a:noFill/>
          <a:ln/>
        </p:spPr>
        <p:txBody>
          <a:bodyPr wrap="none" lIns="0" tIns="0" rIns="0" bIns="0" rtlCol="0" anchor="t"/>
          <a:lstStyle/>
          <a:p>
            <a:pPr marL="342900" indent="-342900" algn="l">
              <a:lnSpc>
                <a:spcPts val="1850"/>
              </a:lnSpc>
              <a:buSzPct val="100000"/>
              <a:buChar char="•"/>
            </a:pPr>
            <a:r>
              <a:rPr lang="en-US" sz="1150" dirty="0">
                <a:solidFill>
                  <a:srgbClr val="000000"/>
                </a:solidFill>
                <a:latin typeface="Nobile" pitchFamily="34" charset="0"/>
                <a:ea typeface="Nobile" pitchFamily="34" charset="-122"/>
                <a:cs typeface="Nobile" pitchFamily="34" charset="-120"/>
              </a:rPr>
              <a:t>Plazo: junio y septiembre de 2025</a:t>
            </a:r>
            <a:endParaRPr lang="en-US" sz="1150" dirty="0"/>
          </a:p>
        </p:txBody>
      </p:sp>
      <p:pic>
        <p:nvPicPr>
          <p:cNvPr id="17" name="Image 1" descr="preencoded.png"/>
          <p:cNvPicPr>
            <a:picLocks noChangeAspect="1"/>
          </p:cNvPicPr>
          <p:nvPr/>
        </p:nvPicPr>
        <p:blipFill>
          <a:blip r:embed="rId5"/>
          <a:stretch>
            <a:fillRect/>
          </a:stretch>
        </p:blipFill>
        <p:spPr>
          <a:xfrm>
            <a:off x="8174593" y="1436846"/>
            <a:ext cx="4252079" cy="3261241"/>
          </a:xfrm>
          <a:prstGeom prst="rect">
            <a:avLst/>
          </a:prstGeom>
        </p:spPr>
      </p:pic>
      <p:sp>
        <p:nvSpPr>
          <p:cNvPr id="18" name="Text 14"/>
          <p:cNvSpPr/>
          <p:nvPr/>
        </p:nvSpPr>
        <p:spPr>
          <a:xfrm>
            <a:off x="8174593" y="4865489"/>
            <a:ext cx="5669518" cy="952500"/>
          </a:xfrm>
          <a:prstGeom prst="rect">
            <a:avLst/>
          </a:prstGeom>
          <a:noFill/>
          <a:ln/>
        </p:spPr>
        <p:txBody>
          <a:bodyPr wrap="square" lIns="0" tIns="0" rIns="0" bIns="0" rtlCol="0" anchor="t"/>
          <a:lstStyle/>
          <a:p>
            <a:pPr marL="0" indent="0" algn="l">
              <a:lnSpc>
                <a:spcPts val="1850"/>
              </a:lnSpc>
              <a:buNone/>
            </a:pPr>
            <a:r>
              <a:rPr lang="en-US" sz="1150" dirty="0">
                <a:solidFill>
                  <a:srgbClr val="404155"/>
                </a:solidFill>
                <a:latin typeface="Nobile" pitchFamily="34" charset="0"/>
                <a:ea typeface="Nobile" pitchFamily="34" charset="-122"/>
                <a:cs typeface="Nobile" pitchFamily="34" charset="-120"/>
              </a:rPr>
              <a:t>La distribución geográfica de los centros de prácticas permite que estudiantes de diferentes procedencias puedan realizar su formación práctica en localidades próximas a su residencia familiar, facilitando así la conciliación con otras responsabilidades personales.</a:t>
            </a:r>
            <a:endParaRPr lang="en-US" sz="1150" dirty="0"/>
          </a:p>
        </p:txBody>
      </p:sp>
      <p:sp>
        <p:nvSpPr>
          <p:cNvPr id="19" name="Text 15"/>
          <p:cNvSpPr/>
          <p:nvPr/>
        </p:nvSpPr>
        <p:spPr>
          <a:xfrm>
            <a:off x="8174593" y="5951934"/>
            <a:ext cx="5669518" cy="714375"/>
          </a:xfrm>
          <a:prstGeom prst="rect">
            <a:avLst/>
          </a:prstGeom>
          <a:noFill/>
          <a:ln/>
        </p:spPr>
        <p:txBody>
          <a:bodyPr wrap="square" lIns="0" tIns="0" rIns="0" bIns="0" rtlCol="0" anchor="t"/>
          <a:lstStyle/>
          <a:p>
            <a:pPr marL="0" indent="0" algn="l">
              <a:lnSpc>
                <a:spcPts val="1850"/>
              </a:lnSpc>
              <a:buNone/>
            </a:pPr>
            <a:r>
              <a:rPr lang="en-US" sz="1150" dirty="0">
                <a:solidFill>
                  <a:srgbClr val="404155"/>
                </a:solidFill>
                <a:latin typeface="Nobile" pitchFamily="34" charset="0"/>
                <a:ea typeface="Nobile" pitchFamily="34" charset="-122"/>
                <a:cs typeface="Nobile" pitchFamily="34" charset="-120"/>
              </a:rPr>
              <a:t>Se recomienda que es modalidad solo sea solicitada por estudiantado que no tiene asignaturas que cursar en cuarto, o tiene menos de tres, para poder solicitar la evaluación única en estas.</a:t>
            </a:r>
            <a:endParaRPr lang="en-US" sz="1150" dirty="0"/>
          </a:p>
        </p:txBody>
      </p:sp>
      <p:sp>
        <p:nvSpPr>
          <p:cNvPr id="20" name="Text 16"/>
          <p:cNvSpPr/>
          <p:nvPr/>
        </p:nvSpPr>
        <p:spPr>
          <a:xfrm>
            <a:off x="8174593" y="6800255"/>
            <a:ext cx="5669518" cy="714375"/>
          </a:xfrm>
          <a:prstGeom prst="rect">
            <a:avLst/>
          </a:prstGeom>
          <a:noFill/>
          <a:ln/>
        </p:spPr>
        <p:txBody>
          <a:bodyPr wrap="square" lIns="0" tIns="0" rIns="0" bIns="0" rtlCol="0" anchor="t"/>
          <a:lstStyle/>
          <a:p>
            <a:pPr marL="0" indent="0" algn="l">
              <a:lnSpc>
                <a:spcPts val="1850"/>
              </a:lnSpc>
              <a:buNone/>
            </a:pPr>
            <a:r>
              <a:rPr lang="en-US" sz="1150" dirty="0">
                <a:solidFill>
                  <a:srgbClr val="404155"/>
                </a:solidFill>
                <a:latin typeface="Nobile" pitchFamily="34" charset="0"/>
                <a:ea typeface="Nobile" pitchFamily="34" charset="-122"/>
                <a:cs typeface="Nobile" pitchFamily="34" charset="-120"/>
              </a:rPr>
              <a:t>La experiencia demuestra que la realización de prácticas en diferentes contextos territoriales enriquece enormemente la formación y amplía las perspectivas profesionales futuras.</a:t>
            </a:r>
            <a:endParaRPr lang="en-US" sz="115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075" y="546021"/>
            <a:ext cx="6663690" cy="464701"/>
          </a:xfrm>
          <a:prstGeom prst="rect">
            <a:avLst/>
          </a:prstGeom>
          <a:noFill/>
          <a:ln/>
        </p:spPr>
        <p:txBody>
          <a:bodyPr wrap="none" lIns="0" tIns="0" rIns="0" bIns="0" rtlCol="0" anchor="t"/>
          <a:lstStyle/>
          <a:p>
            <a:pPr marL="0" indent="0" algn="l">
              <a:lnSpc>
                <a:spcPts val="3650"/>
              </a:lnSpc>
              <a:buNone/>
            </a:pPr>
            <a:r>
              <a:rPr lang="en-US" sz="2900" dirty="0">
                <a:solidFill>
                  <a:srgbClr val="4967E9"/>
                </a:solidFill>
                <a:latin typeface="Corben" pitchFamily="34" charset="0"/>
                <a:ea typeface="Corben" pitchFamily="34" charset="-122"/>
                <a:cs typeface="Corben" pitchFamily="34" charset="-120"/>
              </a:rPr>
              <a:t>Procedimiento de asignación de plazas</a:t>
            </a:r>
            <a:endParaRPr lang="en-US" sz="2900" dirty="0"/>
          </a:p>
        </p:txBody>
      </p:sp>
      <p:sp>
        <p:nvSpPr>
          <p:cNvPr id="3" name="Text 1"/>
          <p:cNvSpPr/>
          <p:nvPr/>
        </p:nvSpPr>
        <p:spPr>
          <a:xfrm>
            <a:off x="793075" y="1308140"/>
            <a:ext cx="13044249" cy="475774"/>
          </a:xfrm>
          <a:prstGeom prst="rect">
            <a:avLst/>
          </a:prstGeom>
          <a:noFill/>
          <a:ln/>
        </p:spPr>
        <p:txBody>
          <a:bodyPr wrap="square" lIns="0" tIns="0" rIns="0" bIns="0" rtlCol="0" anchor="t"/>
          <a:lstStyle/>
          <a:p>
            <a:pPr marL="0" indent="0" algn="l">
              <a:lnSpc>
                <a:spcPts val="1850"/>
              </a:lnSpc>
              <a:buNone/>
            </a:pPr>
            <a:r>
              <a:rPr lang="en-US" sz="1150" dirty="0">
                <a:solidFill>
                  <a:srgbClr val="404155"/>
                </a:solidFill>
                <a:latin typeface="Nobile" pitchFamily="34" charset="0"/>
                <a:ea typeface="Nobile" pitchFamily="34" charset="-122"/>
                <a:cs typeface="Nobile" pitchFamily="34" charset="-120"/>
              </a:rPr>
              <a:t>La asignación de centros de prácticas se realiza a través de la Plataforma Ícaro, siguiendo un procedimiento transparente basado en criterios académicos. Es fundamental prestar atención a todos los pasos del proceso para asegurar la obtención de plaza.</a:t>
            </a:r>
            <a:endParaRPr lang="en-US" sz="1150" dirty="0"/>
          </a:p>
        </p:txBody>
      </p:sp>
      <p:sp>
        <p:nvSpPr>
          <p:cNvPr id="4" name="Shape 2"/>
          <p:cNvSpPr/>
          <p:nvPr/>
        </p:nvSpPr>
        <p:spPr>
          <a:xfrm>
            <a:off x="7307580" y="1951196"/>
            <a:ext cx="15240" cy="3671292"/>
          </a:xfrm>
          <a:prstGeom prst="roundRect">
            <a:avLst>
              <a:gd name="adj" fmla="val 409853"/>
            </a:avLst>
          </a:prstGeom>
          <a:solidFill>
            <a:srgbClr val="B8BFDF"/>
          </a:solidFill>
          <a:ln/>
        </p:spPr>
      </p:sp>
      <p:sp>
        <p:nvSpPr>
          <p:cNvPr id="5" name="Shape 3"/>
          <p:cNvSpPr/>
          <p:nvPr/>
        </p:nvSpPr>
        <p:spPr>
          <a:xfrm>
            <a:off x="6717030" y="2110859"/>
            <a:ext cx="446127" cy="15240"/>
          </a:xfrm>
          <a:prstGeom prst="roundRect">
            <a:avLst>
              <a:gd name="adj" fmla="val 409853"/>
            </a:avLst>
          </a:prstGeom>
          <a:solidFill>
            <a:srgbClr val="B8BFDF"/>
          </a:solidFill>
          <a:ln/>
        </p:spPr>
      </p:sp>
      <p:sp>
        <p:nvSpPr>
          <p:cNvPr id="6" name="Shape 4"/>
          <p:cNvSpPr/>
          <p:nvPr/>
        </p:nvSpPr>
        <p:spPr>
          <a:xfrm>
            <a:off x="7147917" y="1951196"/>
            <a:ext cx="334566" cy="334566"/>
          </a:xfrm>
          <a:prstGeom prst="roundRect">
            <a:avLst>
              <a:gd name="adj" fmla="val 18669"/>
            </a:avLst>
          </a:prstGeom>
          <a:solidFill>
            <a:srgbClr val="D2D9F9"/>
          </a:solidFill>
          <a:ln w="7620">
            <a:solidFill>
              <a:srgbClr val="B8BFDF"/>
            </a:solidFill>
            <a:prstDash val="solid"/>
          </a:ln>
        </p:spPr>
      </p:sp>
      <p:sp>
        <p:nvSpPr>
          <p:cNvPr id="7" name="Text 5"/>
          <p:cNvSpPr/>
          <p:nvPr/>
        </p:nvSpPr>
        <p:spPr>
          <a:xfrm>
            <a:off x="7203698" y="1979057"/>
            <a:ext cx="223004" cy="278844"/>
          </a:xfrm>
          <a:prstGeom prst="rect">
            <a:avLst/>
          </a:prstGeom>
          <a:noFill/>
          <a:ln/>
        </p:spPr>
        <p:txBody>
          <a:bodyPr wrap="none" lIns="0" tIns="0" rIns="0" bIns="0" rtlCol="0" anchor="t"/>
          <a:lstStyle/>
          <a:p>
            <a:pPr marL="0" indent="0" algn="ctr">
              <a:lnSpc>
                <a:spcPts val="1750"/>
              </a:lnSpc>
              <a:buNone/>
            </a:pPr>
            <a:r>
              <a:rPr lang="en-US" sz="1750" dirty="0">
                <a:solidFill>
                  <a:srgbClr val="404155"/>
                </a:solidFill>
                <a:latin typeface="Corben" pitchFamily="34" charset="0"/>
                <a:ea typeface="Corben" pitchFamily="34" charset="-122"/>
                <a:cs typeface="Corben" pitchFamily="34" charset="-120"/>
              </a:rPr>
              <a:t>1</a:t>
            </a:r>
            <a:endParaRPr lang="en-US" sz="1750" dirty="0"/>
          </a:p>
        </p:txBody>
      </p:sp>
      <p:sp>
        <p:nvSpPr>
          <p:cNvPr id="8" name="Text 6"/>
          <p:cNvSpPr/>
          <p:nvPr/>
        </p:nvSpPr>
        <p:spPr>
          <a:xfrm>
            <a:off x="4503420" y="2002274"/>
            <a:ext cx="2068235" cy="232291"/>
          </a:xfrm>
          <a:prstGeom prst="rect">
            <a:avLst/>
          </a:prstGeom>
          <a:noFill/>
          <a:ln/>
        </p:spPr>
        <p:txBody>
          <a:bodyPr wrap="none" lIns="0" tIns="0" rIns="0" bIns="0" rtlCol="0" anchor="t"/>
          <a:lstStyle/>
          <a:p>
            <a:pPr marL="0" indent="0" algn="r">
              <a:lnSpc>
                <a:spcPts val="1800"/>
              </a:lnSpc>
              <a:buNone/>
            </a:pPr>
            <a:r>
              <a:rPr lang="en-US" sz="1450" dirty="0">
                <a:solidFill>
                  <a:srgbClr val="404155"/>
                </a:solidFill>
                <a:latin typeface="Corben" pitchFamily="34" charset="0"/>
                <a:ea typeface="Corben" pitchFamily="34" charset="-122"/>
                <a:cs typeface="Corben" pitchFamily="34" charset="-120"/>
              </a:rPr>
              <a:t>Matrícula y alta en Ícaro</a:t>
            </a:r>
            <a:endParaRPr lang="en-US" sz="1450" dirty="0"/>
          </a:p>
        </p:txBody>
      </p:sp>
      <p:sp>
        <p:nvSpPr>
          <p:cNvPr id="9" name="Text 7"/>
          <p:cNvSpPr/>
          <p:nvPr/>
        </p:nvSpPr>
        <p:spPr>
          <a:xfrm>
            <a:off x="793075" y="2323743"/>
            <a:ext cx="5778579" cy="713661"/>
          </a:xfrm>
          <a:prstGeom prst="rect">
            <a:avLst/>
          </a:prstGeom>
          <a:noFill/>
          <a:ln/>
        </p:spPr>
        <p:txBody>
          <a:bodyPr wrap="square" lIns="0" tIns="0" rIns="0" bIns="0" rtlCol="0" anchor="t"/>
          <a:lstStyle/>
          <a:p>
            <a:pPr marL="0" indent="0" algn="r">
              <a:lnSpc>
                <a:spcPts val="1850"/>
              </a:lnSpc>
              <a:buNone/>
            </a:pPr>
            <a:r>
              <a:rPr lang="en-US" sz="1150" dirty="0">
                <a:solidFill>
                  <a:srgbClr val="404155"/>
                </a:solidFill>
                <a:latin typeface="Nobile" pitchFamily="34" charset="0"/>
                <a:ea typeface="Nobile" pitchFamily="34" charset="-122"/>
                <a:cs typeface="Nobile" pitchFamily="34" charset="-120"/>
              </a:rPr>
              <a:t>Una vez matriculados/as en la asignatura (septiembre 2025), deberéis daros de alta en la plataforma Ícaro utilizando </a:t>
            </a:r>
            <a:r>
              <a:rPr lang="en-US" sz="1150" b="1" dirty="0">
                <a:solidFill>
                  <a:srgbClr val="404155"/>
                </a:solidFill>
                <a:latin typeface="Nobile" pitchFamily="34" charset="0"/>
                <a:ea typeface="Nobile" pitchFamily="34" charset="-122"/>
                <a:cs typeface="Nobile" pitchFamily="34" charset="-120"/>
              </a:rPr>
              <a:t>exclusivamente</a:t>
            </a:r>
            <a:r>
              <a:rPr lang="en-US" sz="1150" dirty="0">
                <a:solidFill>
                  <a:srgbClr val="404155"/>
                </a:solidFill>
                <a:latin typeface="Nobile" pitchFamily="34" charset="0"/>
                <a:ea typeface="Nobile" pitchFamily="34" charset="-122"/>
                <a:cs typeface="Nobile" pitchFamily="34" charset="-120"/>
              </a:rPr>
              <a:t> vuestro correo institucional de la UGR.</a:t>
            </a:r>
            <a:endParaRPr lang="en-US" sz="1150" dirty="0"/>
          </a:p>
        </p:txBody>
      </p:sp>
      <p:sp>
        <p:nvSpPr>
          <p:cNvPr id="10" name="Shape 8"/>
          <p:cNvSpPr/>
          <p:nvPr/>
        </p:nvSpPr>
        <p:spPr>
          <a:xfrm>
            <a:off x="7467243" y="3003113"/>
            <a:ext cx="446127" cy="15240"/>
          </a:xfrm>
          <a:prstGeom prst="roundRect">
            <a:avLst>
              <a:gd name="adj" fmla="val 409853"/>
            </a:avLst>
          </a:prstGeom>
          <a:solidFill>
            <a:srgbClr val="B8BFDF"/>
          </a:solidFill>
          <a:ln/>
        </p:spPr>
      </p:sp>
      <p:sp>
        <p:nvSpPr>
          <p:cNvPr id="11" name="Shape 9"/>
          <p:cNvSpPr/>
          <p:nvPr/>
        </p:nvSpPr>
        <p:spPr>
          <a:xfrm>
            <a:off x="7147917" y="2843451"/>
            <a:ext cx="334566" cy="334566"/>
          </a:xfrm>
          <a:prstGeom prst="roundRect">
            <a:avLst>
              <a:gd name="adj" fmla="val 18669"/>
            </a:avLst>
          </a:prstGeom>
          <a:solidFill>
            <a:srgbClr val="D2D9F9"/>
          </a:solidFill>
          <a:ln w="7620">
            <a:solidFill>
              <a:srgbClr val="B8BFDF"/>
            </a:solidFill>
            <a:prstDash val="solid"/>
          </a:ln>
        </p:spPr>
      </p:sp>
      <p:sp>
        <p:nvSpPr>
          <p:cNvPr id="12" name="Text 10"/>
          <p:cNvSpPr/>
          <p:nvPr/>
        </p:nvSpPr>
        <p:spPr>
          <a:xfrm>
            <a:off x="7203698" y="2871311"/>
            <a:ext cx="223004" cy="278844"/>
          </a:xfrm>
          <a:prstGeom prst="rect">
            <a:avLst/>
          </a:prstGeom>
          <a:noFill/>
          <a:ln/>
        </p:spPr>
        <p:txBody>
          <a:bodyPr wrap="none" lIns="0" tIns="0" rIns="0" bIns="0" rtlCol="0" anchor="t"/>
          <a:lstStyle/>
          <a:p>
            <a:pPr marL="0" indent="0" algn="ctr">
              <a:lnSpc>
                <a:spcPts val="1750"/>
              </a:lnSpc>
              <a:buNone/>
            </a:pPr>
            <a:r>
              <a:rPr lang="en-US" sz="1750" dirty="0">
                <a:solidFill>
                  <a:srgbClr val="404155"/>
                </a:solidFill>
                <a:latin typeface="Corben" pitchFamily="34" charset="0"/>
                <a:ea typeface="Corben" pitchFamily="34" charset="-122"/>
                <a:cs typeface="Corben" pitchFamily="34" charset="-120"/>
              </a:rPr>
              <a:t>2</a:t>
            </a:r>
            <a:endParaRPr lang="en-US" sz="1750" dirty="0"/>
          </a:p>
        </p:txBody>
      </p:sp>
      <p:sp>
        <p:nvSpPr>
          <p:cNvPr id="13" name="Text 11"/>
          <p:cNvSpPr/>
          <p:nvPr/>
        </p:nvSpPr>
        <p:spPr>
          <a:xfrm>
            <a:off x="8058745" y="2894528"/>
            <a:ext cx="3486745" cy="232291"/>
          </a:xfrm>
          <a:prstGeom prst="rect">
            <a:avLst/>
          </a:prstGeom>
          <a:noFill/>
          <a:ln/>
        </p:spPr>
        <p:txBody>
          <a:bodyPr wrap="none" lIns="0" tIns="0" rIns="0" bIns="0" rtlCol="0" anchor="t"/>
          <a:lstStyle/>
          <a:p>
            <a:pPr marL="0" indent="0" algn="l">
              <a:lnSpc>
                <a:spcPts val="1800"/>
              </a:lnSpc>
              <a:buNone/>
            </a:pPr>
            <a:r>
              <a:rPr lang="en-US" sz="1450" dirty="0">
                <a:solidFill>
                  <a:srgbClr val="404155"/>
                </a:solidFill>
                <a:latin typeface="Corben" pitchFamily="34" charset="0"/>
                <a:ea typeface="Corben" pitchFamily="34" charset="-122"/>
                <a:cs typeface="Corben" pitchFamily="34" charset="-120"/>
              </a:rPr>
              <a:t>Convocatoria y selección de preferencias</a:t>
            </a:r>
            <a:endParaRPr lang="en-US" sz="1450" dirty="0"/>
          </a:p>
        </p:txBody>
      </p:sp>
      <p:sp>
        <p:nvSpPr>
          <p:cNvPr id="14" name="Text 12"/>
          <p:cNvSpPr/>
          <p:nvPr/>
        </p:nvSpPr>
        <p:spPr>
          <a:xfrm>
            <a:off x="8058745" y="3215997"/>
            <a:ext cx="5778579" cy="713661"/>
          </a:xfrm>
          <a:prstGeom prst="rect">
            <a:avLst/>
          </a:prstGeom>
          <a:noFill/>
          <a:ln/>
        </p:spPr>
        <p:txBody>
          <a:bodyPr wrap="square" lIns="0" tIns="0" rIns="0" bIns="0" rtlCol="0" anchor="t"/>
          <a:lstStyle/>
          <a:p>
            <a:pPr marL="0" indent="0" algn="l">
              <a:lnSpc>
                <a:spcPts val="1850"/>
              </a:lnSpc>
              <a:buNone/>
            </a:pPr>
            <a:r>
              <a:rPr lang="en-US" sz="1150" dirty="0">
                <a:solidFill>
                  <a:srgbClr val="404155"/>
                </a:solidFill>
                <a:latin typeface="Nobile" pitchFamily="34" charset="0"/>
                <a:ea typeface="Nobile" pitchFamily="34" charset="-122"/>
                <a:cs typeface="Nobile" pitchFamily="34" charset="-120"/>
              </a:rPr>
              <a:t>En el mes octubre de 2025, se abrirá la convocatoria (se notificará por PRADO). Deberéis inscribiros en todas las ofertas de vuestra preferencia, con un máximo de </a:t>
            </a:r>
            <a:r>
              <a:rPr lang="en-US" sz="1150" b="1" dirty="0">
                <a:solidFill>
                  <a:srgbClr val="4967E9"/>
                </a:solidFill>
                <a:latin typeface="Nobile" pitchFamily="34" charset="0"/>
                <a:ea typeface="Nobile" pitchFamily="34" charset="-122"/>
                <a:cs typeface="Nobile" pitchFamily="34" charset="-120"/>
              </a:rPr>
              <a:t>20, </a:t>
            </a:r>
            <a:r>
              <a:rPr lang="en-US" sz="1150" dirty="0">
                <a:solidFill>
                  <a:srgbClr val="404155"/>
                </a:solidFill>
                <a:latin typeface="Nobile" pitchFamily="34" charset="0"/>
                <a:ea typeface="Nobile" pitchFamily="34" charset="-122"/>
                <a:cs typeface="Nobile" pitchFamily="34" charset="-120"/>
              </a:rPr>
              <a:t>evitando las que no queréis.</a:t>
            </a:r>
            <a:endParaRPr lang="en-US" sz="1150" dirty="0"/>
          </a:p>
        </p:txBody>
      </p:sp>
      <p:sp>
        <p:nvSpPr>
          <p:cNvPr id="15" name="Shape 13"/>
          <p:cNvSpPr/>
          <p:nvPr/>
        </p:nvSpPr>
        <p:spPr>
          <a:xfrm>
            <a:off x="6717030" y="3772138"/>
            <a:ext cx="446127" cy="15240"/>
          </a:xfrm>
          <a:prstGeom prst="roundRect">
            <a:avLst>
              <a:gd name="adj" fmla="val 409853"/>
            </a:avLst>
          </a:prstGeom>
          <a:solidFill>
            <a:srgbClr val="B8BFDF"/>
          </a:solidFill>
          <a:ln/>
        </p:spPr>
      </p:sp>
      <p:sp>
        <p:nvSpPr>
          <p:cNvPr id="16" name="Shape 14"/>
          <p:cNvSpPr/>
          <p:nvPr/>
        </p:nvSpPr>
        <p:spPr>
          <a:xfrm>
            <a:off x="7147917" y="3612475"/>
            <a:ext cx="334566" cy="334566"/>
          </a:xfrm>
          <a:prstGeom prst="roundRect">
            <a:avLst>
              <a:gd name="adj" fmla="val 18669"/>
            </a:avLst>
          </a:prstGeom>
          <a:solidFill>
            <a:srgbClr val="D2D9F9"/>
          </a:solidFill>
          <a:ln w="7620">
            <a:solidFill>
              <a:srgbClr val="B8BFDF"/>
            </a:solidFill>
            <a:prstDash val="solid"/>
          </a:ln>
        </p:spPr>
      </p:sp>
      <p:sp>
        <p:nvSpPr>
          <p:cNvPr id="17" name="Text 15"/>
          <p:cNvSpPr/>
          <p:nvPr/>
        </p:nvSpPr>
        <p:spPr>
          <a:xfrm>
            <a:off x="7203698" y="3640336"/>
            <a:ext cx="223004" cy="278844"/>
          </a:xfrm>
          <a:prstGeom prst="rect">
            <a:avLst/>
          </a:prstGeom>
          <a:noFill/>
          <a:ln/>
        </p:spPr>
        <p:txBody>
          <a:bodyPr wrap="none" lIns="0" tIns="0" rIns="0" bIns="0" rtlCol="0" anchor="t"/>
          <a:lstStyle/>
          <a:p>
            <a:pPr marL="0" indent="0" algn="ctr">
              <a:lnSpc>
                <a:spcPts val="1750"/>
              </a:lnSpc>
              <a:buNone/>
            </a:pPr>
            <a:r>
              <a:rPr lang="en-US" sz="1750" dirty="0">
                <a:solidFill>
                  <a:srgbClr val="404155"/>
                </a:solidFill>
                <a:latin typeface="Corben" pitchFamily="34" charset="0"/>
                <a:ea typeface="Corben" pitchFamily="34" charset="-122"/>
                <a:cs typeface="Corben" pitchFamily="34" charset="-120"/>
              </a:rPr>
              <a:t>3</a:t>
            </a:r>
            <a:endParaRPr lang="en-US" sz="1750" dirty="0"/>
          </a:p>
        </p:txBody>
      </p:sp>
      <p:sp>
        <p:nvSpPr>
          <p:cNvPr id="18" name="Text 16"/>
          <p:cNvSpPr/>
          <p:nvPr/>
        </p:nvSpPr>
        <p:spPr>
          <a:xfrm>
            <a:off x="4053602" y="3663553"/>
            <a:ext cx="2518053" cy="232291"/>
          </a:xfrm>
          <a:prstGeom prst="rect">
            <a:avLst/>
          </a:prstGeom>
          <a:noFill/>
          <a:ln/>
        </p:spPr>
        <p:txBody>
          <a:bodyPr wrap="none" lIns="0" tIns="0" rIns="0" bIns="0" rtlCol="0" anchor="t"/>
          <a:lstStyle/>
          <a:p>
            <a:pPr marL="0" indent="0" algn="r">
              <a:lnSpc>
                <a:spcPts val="1800"/>
              </a:lnSpc>
              <a:buNone/>
            </a:pPr>
            <a:r>
              <a:rPr lang="en-US" sz="1450" dirty="0">
                <a:solidFill>
                  <a:srgbClr val="404155"/>
                </a:solidFill>
                <a:latin typeface="Corben" pitchFamily="34" charset="0"/>
                <a:ea typeface="Corben" pitchFamily="34" charset="-122"/>
                <a:cs typeface="Corben" pitchFamily="34" charset="-120"/>
              </a:rPr>
              <a:t>Asignación según expediente</a:t>
            </a:r>
            <a:endParaRPr lang="en-US" sz="1450" dirty="0"/>
          </a:p>
        </p:txBody>
      </p:sp>
      <p:sp>
        <p:nvSpPr>
          <p:cNvPr id="19" name="Text 17"/>
          <p:cNvSpPr/>
          <p:nvPr/>
        </p:nvSpPr>
        <p:spPr>
          <a:xfrm>
            <a:off x="793075" y="3985022"/>
            <a:ext cx="5778579" cy="475774"/>
          </a:xfrm>
          <a:prstGeom prst="rect">
            <a:avLst/>
          </a:prstGeom>
          <a:noFill/>
          <a:ln/>
        </p:spPr>
        <p:txBody>
          <a:bodyPr wrap="square" lIns="0" tIns="0" rIns="0" bIns="0" rtlCol="0" anchor="t"/>
          <a:lstStyle/>
          <a:p>
            <a:pPr marL="0" indent="0" algn="r">
              <a:lnSpc>
                <a:spcPts val="1850"/>
              </a:lnSpc>
              <a:buNone/>
            </a:pPr>
            <a:r>
              <a:rPr lang="en-US" sz="1150" dirty="0">
                <a:solidFill>
                  <a:srgbClr val="404155"/>
                </a:solidFill>
                <a:latin typeface="Nobile" pitchFamily="34" charset="0"/>
                <a:ea typeface="Nobile" pitchFamily="34" charset="-122"/>
                <a:cs typeface="Nobile" pitchFamily="34" charset="-120"/>
              </a:rPr>
              <a:t>La asignación de plazas se realizará estrictamente en función de la </a:t>
            </a:r>
            <a:r>
              <a:rPr lang="en-US" sz="1150" b="1" dirty="0">
                <a:solidFill>
                  <a:srgbClr val="4967E9"/>
                </a:solidFill>
                <a:latin typeface="Nobile" pitchFamily="34" charset="0"/>
                <a:ea typeface="Nobile" pitchFamily="34" charset="-122"/>
                <a:cs typeface="Nobile" pitchFamily="34" charset="-120"/>
              </a:rPr>
              <a:t>nota media del expediente académico</a:t>
            </a:r>
            <a:r>
              <a:rPr lang="en-US" sz="1150" dirty="0">
                <a:solidFill>
                  <a:srgbClr val="404155"/>
                </a:solidFill>
                <a:latin typeface="Nobile" pitchFamily="34" charset="0"/>
                <a:ea typeface="Nobile" pitchFamily="34" charset="-122"/>
                <a:cs typeface="Nobile" pitchFamily="34" charset="-120"/>
              </a:rPr>
              <a:t>, siendo este el único criterio de prelación aplicado.</a:t>
            </a:r>
            <a:endParaRPr lang="en-US" sz="1150" dirty="0"/>
          </a:p>
        </p:txBody>
      </p:sp>
      <p:sp>
        <p:nvSpPr>
          <p:cNvPr id="20" name="Shape 18"/>
          <p:cNvSpPr/>
          <p:nvPr/>
        </p:nvSpPr>
        <p:spPr>
          <a:xfrm>
            <a:off x="7467243" y="4541282"/>
            <a:ext cx="446127" cy="15240"/>
          </a:xfrm>
          <a:prstGeom prst="roundRect">
            <a:avLst>
              <a:gd name="adj" fmla="val 409853"/>
            </a:avLst>
          </a:prstGeom>
          <a:solidFill>
            <a:srgbClr val="B8BFDF"/>
          </a:solidFill>
          <a:ln/>
        </p:spPr>
      </p:sp>
      <p:sp>
        <p:nvSpPr>
          <p:cNvPr id="21" name="Shape 19"/>
          <p:cNvSpPr/>
          <p:nvPr/>
        </p:nvSpPr>
        <p:spPr>
          <a:xfrm>
            <a:off x="7147917" y="4381619"/>
            <a:ext cx="334566" cy="334566"/>
          </a:xfrm>
          <a:prstGeom prst="roundRect">
            <a:avLst>
              <a:gd name="adj" fmla="val 18669"/>
            </a:avLst>
          </a:prstGeom>
          <a:solidFill>
            <a:srgbClr val="D2D9F9"/>
          </a:solidFill>
          <a:ln w="7620">
            <a:solidFill>
              <a:srgbClr val="B8BFDF"/>
            </a:solidFill>
            <a:prstDash val="solid"/>
          </a:ln>
        </p:spPr>
      </p:sp>
      <p:sp>
        <p:nvSpPr>
          <p:cNvPr id="22" name="Text 20"/>
          <p:cNvSpPr/>
          <p:nvPr/>
        </p:nvSpPr>
        <p:spPr>
          <a:xfrm>
            <a:off x="7203698" y="4409480"/>
            <a:ext cx="223004" cy="278844"/>
          </a:xfrm>
          <a:prstGeom prst="rect">
            <a:avLst/>
          </a:prstGeom>
          <a:noFill/>
          <a:ln/>
        </p:spPr>
        <p:txBody>
          <a:bodyPr wrap="none" lIns="0" tIns="0" rIns="0" bIns="0" rtlCol="0" anchor="t"/>
          <a:lstStyle/>
          <a:p>
            <a:pPr marL="0" indent="0" algn="ctr">
              <a:lnSpc>
                <a:spcPts val="1750"/>
              </a:lnSpc>
              <a:buNone/>
            </a:pPr>
            <a:r>
              <a:rPr lang="en-US" sz="1750" dirty="0">
                <a:solidFill>
                  <a:srgbClr val="404155"/>
                </a:solidFill>
                <a:latin typeface="Corben" pitchFamily="34" charset="0"/>
                <a:ea typeface="Corben" pitchFamily="34" charset="-122"/>
                <a:cs typeface="Corben" pitchFamily="34" charset="-120"/>
              </a:rPr>
              <a:t>4</a:t>
            </a:r>
            <a:endParaRPr lang="en-US" sz="1750" dirty="0"/>
          </a:p>
        </p:txBody>
      </p:sp>
      <p:sp>
        <p:nvSpPr>
          <p:cNvPr id="23" name="Text 21"/>
          <p:cNvSpPr/>
          <p:nvPr/>
        </p:nvSpPr>
        <p:spPr>
          <a:xfrm>
            <a:off x="8058745" y="4432697"/>
            <a:ext cx="2387203" cy="232291"/>
          </a:xfrm>
          <a:prstGeom prst="rect">
            <a:avLst/>
          </a:prstGeom>
          <a:noFill/>
          <a:ln/>
        </p:spPr>
        <p:txBody>
          <a:bodyPr wrap="none" lIns="0" tIns="0" rIns="0" bIns="0" rtlCol="0" anchor="t"/>
          <a:lstStyle/>
          <a:p>
            <a:pPr marL="0" indent="0" algn="l">
              <a:lnSpc>
                <a:spcPts val="1800"/>
              </a:lnSpc>
              <a:buNone/>
            </a:pPr>
            <a:r>
              <a:rPr lang="en-US" sz="1450" dirty="0">
                <a:solidFill>
                  <a:srgbClr val="404155"/>
                </a:solidFill>
                <a:latin typeface="Corben" pitchFamily="34" charset="0"/>
                <a:ea typeface="Corben" pitchFamily="34" charset="-122"/>
                <a:cs typeface="Corben" pitchFamily="34" charset="-120"/>
              </a:rPr>
              <a:t>Comunicación y aceptación</a:t>
            </a:r>
            <a:endParaRPr lang="en-US" sz="1450" dirty="0"/>
          </a:p>
        </p:txBody>
      </p:sp>
      <p:sp>
        <p:nvSpPr>
          <p:cNvPr id="24" name="Text 22"/>
          <p:cNvSpPr/>
          <p:nvPr/>
        </p:nvSpPr>
        <p:spPr>
          <a:xfrm>
            <a:off x="8058745" y="4754166"/>
            <a:ext cx="5778579" cy="713661"/>
          </a:xfrm>
          <a:prstGeom prst="rect">
            <a:avLst/>
          </a:prstGeom>
          <a:noFill/>
          <a:ln/>
        </p:spPr>
        <p:txBody>
          <a:bodyPr wrap="square" lIns="0" tIns="0" rIns="0" bIns="0" rtlCol="0" anchor="t"/>
          <a:lstStyle/>
          <a:p>
            <a:pPr marL="0" indent="0" algn="l">
              <a:lnSpc>
                <a:spcPts val="1850"/>
              </a:lnSpc>
              <a:buNone/>
            </a:pPr>
            <a:r>
              <a:rPr lang="en-US" sz="1150" dirty="0">
                <a:solidFill>
                  <a:srgbClr val="404155"/>
                </a:solidFill>
                <a:latin typeface="Nobile" pitchFamily="34" charset="0"/>
                <a:ea typeface="Nobile" pitchFamily="34" charset="-122"/>
                <a:cs typeface="Nobile" pitchFamily="34" charset="-120"/>
              </a:rPr>
              <a:t>Se publicará una asignación provisional con un plazo de una semana para aceptar o rechazar la plaza en Ícaro. Posteriormente, tras resolver posibles alegaciones, se publicarán las asignaciones definitivas.</a:t>
            </a:r>
            <a:endParaRPr lang="en-US" sz="1150" dirty="0"/>
          </a:p>
        </p:txBody>
      </p:sp>
      <p:sp>
        <p:nvSpPr>
          <p:cNvPr id="25" name="Shape 23"/>
          <p:cNvSpPr/>
          <p:nvPr/>
        </p:nvSpPr>
        <p:spPr>
          <a:xfrm>
            <a:off x="793075" y="5789771"/>
            <a:ext cx="13044249" cy="1250752"/>
          </a:xfrm>
          <a:prstGeom prst="roundRect">
            <a:avLst>
              <a:gd name="adj" fmla="val 4994"/>
            </a:avLst>
          </a:prstGeom>
          <a:solidFill>
            <a:srgbClr val="FFB3B4"/>
          </a:solidFill>
          <a:ln/>
        </p:spPr>
      </p:sp>
      <p:pic>
        <p:nvPicPr>
          <p:cNvPr id="26" name="Image 0" descr="preencoded.png"/>
          <p:cNvPicPr>
            <a:picLocks noChangeAspect="1"/>
          </p:cNvPicPr>
          <p:nvPr/>
        </p:nvPicPr>
        <p:blipFill>
          <a:blip r:embed="rId3"/>
          <a:stretch>
            <a:fillRect/>
          </a:stretch>
        </p:blipFill>
        <p:spPr>
          <a:xfrm>
            <a:off x="941784" y="6011108"/>
            <a:ext cx="232291" cy="185857"/>
          </a:xfrm>
          <a:prstGeom prst="rect">
            <a:avLst/>
          </a:prstGeom>
        </p:spPr>
      </p:pic>
      <p:sp>
        <p:nvSpPr>
          <p:cNvPr id="27" name="Text 24"/>
          <p:cNvSpPr/>
          <p:nvPr/>
        </p:nvSpPr>
        <p:spPr>
          <a:xfrm>
            <a:off x="1322784" y="5975628"/>
            <a:ext cx="1858923" cy="232291"/>
          </a:xfrm>
          <a:prstGeom prst="rect">
            <a:avLst/>
          </a:prstGeom>
          <a:noFill/>
          <a:ln/>
        </p:spPr>
        <p:txBody>
          <a:bodyPr wrap="none" lIns="0" tIns="0" rIns="0" bIns="0" rtlCol="0" anchor="t"/>
          <a:lstStyle/>
          <a:p>
            <a:pPr marL="0" indent="0" algn="l">
              <a:lnSpc>
                <a:spcPts val="1800"/>
              </a:lnSpc>
              <a:buNone/>
            </a:pPr>
            <a:r>
              <a:rPr lang="en-US" sz="1450" dirty="0">
                <a:solidFill>
                  <a:srgbClr val="000000"/>
                </a:solidFill>
                <a:latin typeface="Corben" pitchFamily="34" charset="0"/>
                <a:ea typeface="Corben" pitchFamily="34" charset="-122"/>
                <a:cs typeface="Corben" pitchFamily="34" charset="-120"/>
              </a:rPr>
              <a:t>Importante:</a:t>
            </a:r>
            <a:endParaRPr lang="en-US" sz="1450" dirty="0"/>
          </a:p>
        </p:txBody>
      </p:sp>
      <p:sp>
        <p:nvSpPr>
          <p:cNvPr id="28" name="Text 25"/>
          <p:cNvSpPr/>
          <p:nvPr/>
        </p:nvSpPr>
        <p:spPr>
          <a:xfrm>
            <a:off x="1322784" y="6356628"/>
            <a:ext cx="12365831" cy="475774"/>
          </a:xfrm>
          <a:prstGeom prst="rect">
            <a:avLst/>
          </a:prstGeom>
          <a:noFill/>
          <a:ln/>
        </p:spPr>
        <p:txBody>
          <a:bodyPr wrap="square" lIns="0" tIns="0" rIns="0" bIns="0" rtlCol="0" anchor="t"/>
          <a:lstStyle/>
          <a:p>
            <a:pPr marL="0" indent="0" algn="l">
              <a:lnSpc>
                <a:spcPts val="1850"/>
              </a:lnSpc>
              <a:buNone/>
            </a:pPr>
            <a:r>
              <a:rPr lang="en-US" sz="1150" dirty="0">
                <a:solidFill>
                  <a:srgbClr val="000000"/>
                </a:solidFill>
                <a:latin typeface="Nobile" pitchFamily="34" charset="0"/>
                <a:ea typeface="Nobile" pitchFamily="34" charset="-122"/>
                <a:cs typeface="Nobile" pitchFamily="34" charset="-120"/>
              </a:rPr>
              <a:t>El canal oficial de comunicación es </a:t>
            </a:r>
            <a:r>
              <a:rPr lang="en-US" sz="1150" u="sng" dirty="0">
                <a:solidFill>
                  <a:srgbClr val="1634B6"/>
                </a:solidFill>
                <a:latin typeface="Nobile" pitchFamily="34" charset="0"/>
                <a:ea typeface="Nobile" pitchFamily="34" charset="-122"/>
                <a:cs typeface="Nobile" pitchFamily="34" charset="-120"/>
                <a:hlinkClick r:id="rId4">
                  <a:extLst>
                    <a:ext uri="{A12FA001-AC4F-418D-AE19-62706E023703}">
                      <ahyp:hlinkClr xmlns:ahyp="http://schemas.microsoft.com/office/drawing/2018/hyperlinkcolor" xmlns="" val="tx"/>
                    </a:ext>
                  </a:extLst>
                </a:hlinkClick>
              </a:rPr>
              <a:t>practicasts@ugr.es</a:t>
            </a:r>
            <a:r>
              <a:rPr lang="en-US" sz="1150" dirty="0">
                <a:solidFill>
                  <a:srgbClr val="000000"/>
                </a:solidFill>
                <a:latin typeface="Nobile" pitchFamily="34" charset="0"/>
                <a:ea typeface="Nobile" pitchFamily="34" charset="-122"/>
                <a:cs typeface="Nobile" pitchFamily="34" charset="-120"/>
              </a:rPr>
              <a:t>. No se debe escribir a los correos personales de la Vicedecana o de la Coordinadora de Prácticas. Solo se utilizan los canales de comunicación oficiales de la UGR y no se responderá a direcciones de correo personales. El alumnado de modalidad online debe obtener un correo GO.</a:t>
            </a:r>
            <a:endParaRPr lang="en-US" sz="1150" dirty="0"/>
          </a:p>
        </p:txBody>
      </p:sp>
      <p:sp>
        <p:nvSpPr>
          <p:cNvPr id="29" name="Text 26"/>
          <p:cNvSpPr/>
          <p:nvPr/>
        </p:nvSpPr>
        <p:spPr>
          <a:xfrm>
            <a:off x="793075" y="7207806"/>
            <a:ext cx="13044249" cy="475774"/>
          </a:xfrm>
          <a:prstGeom prst="rect">
            <a:avLst/>
          </a:prstGeom>
          <a:noFill/>
          <a:ln/>
        </p:spPr>
        <p:txBody>
          <a:bodyPr wrap="square" lIns="0" tIns="0" rIns="0" bIns="0" rtlCol="0" anchor="t"/>
          <a:lstStyle/>
          <a:p>
            <a:pPr marL="0" indent="0" algn="l">
              <a:lnSpc>
                <a:spcPts val="1850"/>
              </a:lnSpc>
              <a:buNone/>
            </a:pPr>
            <a:r>
              <a:rPr lang="en-US" sz="1150" dirty="0">
                <a:solidFill>
                  <a:srgbClr val="404155"/>
                </a:solidFill>
                <a:latin typeface="Nobile" pitchFamily="34" charset="0"/>
                <a:ea typeface="Nobile" pitchFamily="34" charset="-122"/>
                <a:cs typeface="Nobile" pitchFamily="34" charset="-120"/>
              </a:rPr>
              <a:t>Si no se obtiene ninguna de las plazas solicitadas o si se tiene asignada una plaza fuera de Granada, la asignación se realizará manualmente desde el Decanato, atendiendo a las circunstancias particulares de cada caso.</a:t>
            </a:r>
            <a:endParaRPr lang="en-US" sz="115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72358" y="533043"/>
            <a:ext cx="7757398" cy="392311"/>
          </a:xfrm>
          <a:prstGeom prst="rect">
            <a:avLst/>
          </a:prstGeom>
          <a:noFill/>
          <a:ln/>
        </p:spPr>
        <p:txBody>
          <a:bodyPr wrap="none" lIns="0" tIns="0" rIns="0" bIns="0" rtlCol="0" anchor="t"/>
          <a:lstStyle/>
          <a:p>
            <a:pPr marL="0" indent="0" algn="l">
              <a:lnSpc>
                <a:spcPts val="3050"/>
              </a:lnSpc>
              <a:buNone/>
            </a:pPr>
            <a:r>
              <a:rPr lang="en-US" sz="2450" dirty="0">
                <a:solidFill>
                  <a:srgbClr val="1B1B27"/>
                </a:solidFill>
                <a:latin typeface="Corben" pitchFamily="34" charset="0"/>
                <a:ea typeface="Corben" pitchFamily="34" charset="-122"/>
                <a:cs typeface="Corben" pitchFamily="34" charset="-120"/>
              </a:rPr>
              <a:t>Procedimiento: Aceptación y asignación de tutores/as</a:t>
            </a:r>
            <a:endParaRPr lang="en-US" sz="2450" dirty="0"/>
          </a:p>
        </p:txBody>
      </p:sp>
      <p:sp>
        <p:nvSpPr>
          <p:cNvPr id="3" name="Text 1"/>
          <p:cNvSpPr/>
          <p:nvPr/>
        </p:nvSpPr>
        <p:spPr>
          <a:xfrm>
            <a:off x="772358" y="1226463"/>
            <a:ext cx="6389727" cy="1003935"/>
          </a:xfrm>
          <a:prstGeom prst="rect">
            <a:avLst/>
          </a:prstGeom>
          <a:noFill/>
          <a:ln/>
        </p:spPr>
        <p:txBody>
          <a:bodyPr wrap="square" lIns="0" tIns="0" rIns="0" bIns="0" rtlCol="0" anchor="t"/>
          <a:lstStyle/>
          <a:p>
            <a:pPr marL="0" indent="0" algn="l">
              <a:lnSpc>
                <a:spcPts val="1950"/>
              </a:lnSpc>
              <a:buNone/>
            </a:pPr>
            <a:r>
              <a:rPr lang="en-US" sz="1200" dirty="0">
                <a:solidFill>
                  <a:srgbClr val="404155"/>
                </a:solidFill>
                <a:latin typeface="Nobile" pitchFamily="34" charset="0"/>
                <a:ea typeface="Nobile" pitchFamily="34" charset="-122"/>
                <a:cs typeface="Nobile" pitchFamily="34" charset="-120"/>
              </a:rPr>
              <a:t>Una vez publicada la asignación provisional de plazas, se inicia un proceso crucial para formalizar vuestra incorporación al centro de prácticas. Es fundamental seguir correctamente cada uno de estos pasos para garantizar el inicio adecuado de vuestras prácticas.</a:t>
            </a:r>
            <a:endParaRPr lang="en-US" sz="1200" dirty="0"/>
          </a:p>
        </p:txBody>
      </p:sp>
      <p:sp>
        <p:nvSpPr>
          <p:cNvPr id="4" name="Shape 2"/>
          <p:cNvSpPr/>
          <p:nvPr/>
        </p:nvSpPr>
        <p:spPr>
          <a:xfrm>
            <a:off x="772358" y="2371606"/>
            <a:ext cx="6389727" cy="2376964"/>
          </a:xfrm>
          <a:prstGeom prst="roundRect">
            <a:avLst>
              <a:gd name="adj" fmla="val 2218"/>
            </a:avLst>
          </a:prstGeom>
          <a:solidFill>
            <a:srgbClr val="F9F9FF">
              <a:alpha val="95000"/>
            </a:srgbClr>
          </a:solidFill>
          <a:ln w="15240">
            <a:solidFill>
              <a:srgbClr val="B8BFDF"/>
            </a:solidFill>
            <a:prstDash val="solid"/>
          </a:ln>
        </p:spPr>
      </p:sp>
      <p:sp>
        <p:nvSpPr>
          <p:cNvPr id="5" name="Shape 3"/>
          <p:cNvSpPr/>
          <p:nvPr/>
        </p:nvSpPr>
        <p:spPr>
          <a:xfrm>
            <a:off x="772358" y="2371606"/>
            <a:ext cx="60960" cy="2376964"/>
          </a:xfrm>
          <a:prstGeom prst="roundRect">
            <a:avLst>
              <a:gd name="adj" fmla="val 86481"/>
            </a:avLst>
          </a:prstGeom>
          <a:solidFill>
            <a:srgbClr val="4967E9"/>
          </a:solidFill>
          <a:ln/>
        </p:spPr>
      </p:sp>
      <p:sp>
        <p:nvSpPr>
          <p:cNvPr id="6" name="Text 4"/>
          <p:cNvSpPr/>
          <p:nvPr/>
        </p:nvSpPr>
        <p:spPr>
          <a:xfrm>
            <a:off x="974050" y="2512338"/>
            <a:ext cx="6047303" cy="250984"/>
          </a:xfrm>
          <a:prstGeom prst="rect">
            <a:avLst/>
          </a:prstGeom>
          <a:noFill/>
          <a:ln/>
        </p:spPr>
        <p:txBody>
          <a:bodyPr wrap="none" lIns="0" tIns="0" rIns="0" bIns="0" rtlCol="0" anchor="t"/>
          <a:lstStyle/>
          <a:p>
            <a:pPr marL="0" indent="0" algn="l">
              <a:lnSpc>
                <a:spcPts val="1950"/>
              </a:lnSpc>
              <a:buNone/>
            </a:pPr>
            <a:r>
              <a:rPr lang="en-US" sz="1200" b="1" dirty="0">
                <a:solidFill>
                  <a:srgbClr val="4967E9"/>
                </a:solidFill>
                <a:latin typeface="Nobile" pitchFamily="34" charset="0"/>
                <a:ea typeface="Nobile" pitchFamily="34" charset="-122"/>
                <a:cs typeface="Nobile" pitchFamily="34" charset="-120"/>
              </a:rPr>
              <a:t>Aceptación o rechazo de la plaza</a:t>
            </a:r>
            <a:endParaRPr lang="en-US" sz="1200" dirty="0"/>
          </a:p>
        </p:txBody>
      </p:sp>
      <p:sp>
        <p:nvSpPr>
          <p:cNvPr id="7" name="Text 5"/>
          <p:cNvSpPr/>
          <p:nvPr/>
        </p:nvSpPr>
        <p:spPr>
          <a:xfrm>
            <a:off x="974050" y="2876193"/>
            <a:ext cx="6047303" cy="501968"/>
          </a:xfrm>
          <a:prstGeom prst="rect">
            <a:avLst/>
          </a:prstGeom>
          <a:noFill/>
          <a:ln/>
        </p:spPr>
        <p:txBody>
          <a:bodyPr wrap="square" lIns="0" tIns="0" rIns="0" bIns="0" rtlCol="0" anchor="t"/>
          <a:lstStyle/>
          <a:p>
            <a:pPr marL="0" indent="0" algn="l">
              <a:lnSpc>
                <a:spcPts val="1950"/>
              </a:lnSpc>
              <a:buNone/>
            </a:pPr>
            <a:r>
              <a:rPr lang="en-US" sz="1200" dirty="0">
                <a:solidFill>
                  <a:srgbClr val="404155"/>
                </a:solidFill>
                <a:latin typeface="Nobile" pitchFamily="34" charset="0"/>
                <a:ea typeface="Nobile" pitchFamily="34" charset="-122"/>
                <a:cs typeface="Nobile" pitchFamily="34" charset="-120"/>
              </a:rPr>
              <a:t>Dispondréis de </a:t>
            </a:r>
            <a:r>
              <a:rPr lang="en-US" sz="1200" b="1" dirty="0">
                <a:solidFill>
                  <a:srgbClr val="4967E9"/>
                </a:solidFill>
                <a:latin typeface="Nobile" pitchFamily="34" charset="0"/>
                <a:ea typeface="Nobile" pitchFamily="34" charset="-122"/>
                <a:cs typeface="Nobile" pitchFamily="34" charset="-120"/>
              </a:rPr>
              <a:t>una semana</a:t>
            </a:r>
            <a:r>
              <a:rPr lang="en-US" sz="1200" dirty="0">
                <a:solidFill>
                  <a:srgbClr val="404155"/>
                </a:solidFill>
                <a:latin typeface="Nobile" pitchFamily="34" charset="0"/>
                <a:ea typeface="Nobile" pitchFamily="34" charset="-122"/>
                <a:cs typeface="Nobile" pitchFamily="34" charset="-120"/>
              </a:rPr>
              <a:t> para aceptar o rechazar la plaza asignada a través de la plataforma Ícaro.</a:t>
            </a:r>
            <a:endParaRPr lang="en-US" sz="1200" dirty="0"/>
          </a:p>
        </p:txBody>
      </p:sp>
      <p:sp>
        <p:nvSpPr>
          <p:cNvPr id="8" name="Text 6"/>
          <p:cNvSpPr/>
          <p:nvPr/>
        </p:nvSpPr>
        <p:spPr>
          <a:xfrm>
            <a:off x="974050" y="3491032"/>
            <a:ext cx="6047303" cy="501968"/>
          </a:xfrm>
          <a:prstGeom prst="rect">
            <a:avLst/>
          </a:prstGeom>
          <a:noFill/>
          <a:ln/>
        </p:spPr>
        <p:txBody>
          <a:bodyPr wrap="square" lIns="0" tIns="0" rIns="0" bIns="0" rtlCol="0" anchor="t"/>
          <a:lstStyle/>
          <a:p>
            <a:pPr marL="0" indent="0" algn="l">
              <a:lnSpc>
                <a:spcPts val="1950"/>
              </a:lnSpc>
              <a:buNone/>
            </a:pPr>
            <a:r>
              <a:rPr lang="en-US" sz="1200" dirty="0">
                <a:solidFill>
                  <a:srgbClr val="404155"/>
                </a:solidFill>
                <a:latin typeface="Nobile" pitchFamily="34" charset="0"/>
                <a:ea typeface="Nobile" pitchFamily="34" charset="-122"/>
                <a:cs typeface="Nobile" pitchFamily="34" charset="-120"/>
              </a:rPr>
              <a:t>En caso de rechazo, debéis comunicarlo al correo a practicasts@ugr.es exponiendo los motivos.</a:t>
            </a:r>
            <a:endParaRPr lang="en-US" sz="1200" dirty="0"/>
          </a:p>
        </p:txBody>
      </p:sp>
      <p:sp>
        <p:nvSpPr>
          <p:cNvPr id="9" name="Text 7"/>
          <p:cNvSpPr/>
          <p:nvPr/>
        </p:nvSpPr>
        <p:spPr>
          <a:xfrm>
            <a:off x="974050" y="4105870"/>
            <a:ext cx="6047303" cy="501968"/>
          </a:xfrm>
          <a:prstGeom prst="rect">
            <a:avLst/>
          </a:prstGeom>
          <a:noFill/>
          <a:ln/>
        </p:spPr>
        <p:txBody>
          <a:bodyPr wrap="square" lIns="0" tIns="0" rIns="0" bIns="0" rtlCol="0" anchor="t"/>
          <a:lstStyle/>
          <a:p>
            <a:pPr marL="0" indent="0" algn="l">
              <a:lnSpc>
                <a:spcPts val="1950"/>
              </a:lnSpc>
              <a:buNone/>
            </a:pPr>
            <a:r>
              <a:rPr lang="en-US" sz="1200" b="1" dirty="0">
                <a:solidFill>
                  <a:srgbClr val="404155"/>
                </a:solidFill>
                <a:latin typeface="Nobile" pitchFamily="34" charset="0"/>
                <a:ea typeface="Nobile" pitchFamily="34" charset="-122"/>
                <a:cs typeface="Nobile" pitchFamily="34" charset="-120"/>
              </a:rPr>
              <a:t>ATENCIÓN:</a:t>
            </a:r>
            <a:r>
              <a:rPr lang="en-US" sz="1200" dirty="0">
                <a:solidFill>
                  <a:srgbClr val="404155"/>
                </a:solidFill>
                <a:latin typeface="Nobile" pitchFamily="34" charset="0"/>
                <a:ea typeface="Nobile" pitchFamily="34" charset="-122"/>
                <a:cs typeface="Nobile" pitchFamily="34" charset="-120"/>
              </a:rPr>
              <a:t> Si no aceptáis expresamente la plaza en el plazo establecido, la perderéis automáticamente.</a:t>
            </a:r>
            <a:endParaRPr lang="en-US" sz="1200" dirty="0"/>
          </a:p>
        </p:txBody>
      </p:sp>
      <p:sp>
        <p:nvSpPr>
          <p:cNvPr id="10" name="Shape 8"/>
          <p:cNvSpPr/>
          <p:nvPr/>
        </p:nvSpPr>
        <p:spPr>
          <a:xfrm>
            <a:off x="772358" y="4874062"/>
            <a:ext cx="6389727" cy="1147286"/>
          </a:xfrm>
          <a:prstGeom prst="roundRect">
            <a:avLst>
              <a:gd name="adj" fmla="val 4595"/>
            </a:avLst>
          </a:prstGeom>
          <a:solidFill>
            <a:srgbClr val="F9F9FF">
              <a:alpha val="95000"/>
            </a:srgbClr>
          </a:solidFill>
          <a:ln w="15240">
            <a:solidFill>
              <a:srgbClr val="B8BFDF"/>
            </a:solidFill>
            <a:prstDash val="solid"/>
          </a:ln>
        </p:spPr>
      </p:sp>
      <p:sp>
        <p:nvSpPr>
          <p:cNvPr id="11" name="Shape 9"/>
          <p:cNvSpPr/>
          <p:nvPr/>
        </p:nvSpPr>
        <p:spPr>
          <a:xfrm>
            <a:off x="772358" y="4874062"/>
            <a:ext cx="60960" cy="1147286"/>
          </a:xfrm>
          <a:prstGeom prst="roundRect">
            <a:avLst>
              <a:gd name="adj" fmla="val 86481"/>
            </a:avLst>
          </a:prstGeom>
          <a:solidFill>
            <a:srgbClr val="4967E9"/>
          </a:solidFill>
          <a:ln/>
        </p:spPr>
      </p:sp>
      <p:sp>
        <p:nvSpPr>
          <p:cNvPr id="12" name="Text 10"/>
          <p:cNvSpPr/>
          <p:nvPr/>
        </p:nvSpPr>
        <p:spPr>
          <a:xfrm>
            <a:off x="974050" y="5014793"/>
            <a:ext cx="6047303" cy="250984"/>
          </a:xfrm>
          <a:prstGeom prst="rect">
            <a:avLst/>
          </a:prstGeom>
          <a:noFill/>
          <a:ln/>
        </p:spPr>
        <p:txBody>
          <a:bodyPr wrap="none" lIns="0" tIns="0" rIns="0" bIns="0" rtlCol="0" anchor="t"/>
          <a:lstStyle/>
          <a:p>
            <a:pPr marL="0" indent="0" algn="l">
              <a:lnSpc>
                <a:spcPts val="1950"/>
              </a:lnSpc>
              <a:buNone/>
            </a:pPr>
            <a:r>
              <a:rPr lang="en-US" sz="1200" b="1" dirty="0">
                <a:solidFill>
                  <a:srgbClr val="4967E9"/>
                </a:solidFill>
                <a:latin typeface="Nobile" pitchFamily="34" charset="0"/>
                <a:ea typeface="Nobile" pitchFamily="34" charset="-122"/>
                <a:cs typeface="Nobile" pitchFamily="34" charset="-120"/>
              </a:rPr>
              <a:t>Resolución de alegaciones</a:t>
            </a:r>
            <a:endParaRPr lang="en-US" sz="1200" dirty="0"/>
          </a:p>
        </p:txBody>
      </p:sp>
      <p:sp>
        <p:nvSpPr>
          <p:cNvPr id="13" name="Text 11"/>
          <p:cNvSpPr/>
          <p:nvPr/>
        </p:nvSpPr>
        <p:spPr>
          <a:xfrm>
            <a:off x="974050" y="5378648"/>
            <a:ext cx="6047303" cy="501968"/>
          </a:xfrm>
          <a:prstGeom prst="rect">
            <a:avLst/>
          </a:prstGeom>
          <a:noFill/>
          <a:ln/>
        </p:spPr>
        <p:txBody>
          <a:bodyPr wrap="square" lIns="0" tIns="0" rIns="0" bIns="0" rtlCol="0" anchor="t"/>
          <a:lstStyle/>
          <a:p>
            <a:pPr marL="0" indent="0" algn="l">
              <a:lnSpc>
                <a:spcPts val="1950"/>
              </a:lnSpc>
              <a:buNone/>
            </a:pPr>
            <a:r>
              <a:rPr lang="en-US" sz="1200" dirty="0">
                <a:solidFill>
                  <a:srgbClr val="404155"/>
                </a:solidFill>
                <a:latin typeface="Nobile" pitchFamily="34" charset="0"/>
                <a:ea typeface="Nobile" pitchFamily="34" charset="-122"/>
                <a:cs typeface="Nobile" pitchFamily="34" charset="-120"/>
              </a:rPr>
              <a:t>El Decanato analizará las posibles alegaciones presentadas y posteriormente publicará las asignaciones definitivas.</a:t>
            </a:r>
            <a:endParaRPr lang="en-US" sz="1200" dirty="0"/>
          </a:p>
        </p:txBody>
      </p:sp>
      <p:sp>
        <p:nvSpPr>
          <p:cNvPr id="14" name="Shape 12"/>
          <p:cNvSpPr/>
          <p:nvPr/>
        </p:nvSpPr>
        <p:spPr>
          <a:xfrm>
            <a:off x="772358" y="6146840"/>
            <a:ext cx="6389727" cy="1147286"/>
          </a:xfrm>
          <a:prstGeom prst="roundRect">
            <a:avLst>
              <a:gd name="adj" fmla="val 4595"/>
            </a:avLst>
          </a:prstGeom>
          <a:solidFill>
            <a:srgbClr val="F9F9FF">
              <a:alpha val="95000"/>
            </a:srgbClr>
          </a:solidFill>
          <a:ln w="15240">
            <a:solidFill>
              <a:srgbClr val="B8BFDF"/>
            </a:solidFill>
            <a:prstDash val="solid"/>
          </a:ln>
        </p:spPr>
      </p:sp>
      <p:sp>
        <p:nvSpPr>
          <p:cNvPr id="15" name="Shape 13"/>
          <p:cNvSpPr/>
          <p:nvPr/>
        </p:nvSpPr>
        <p:spPr>
          <a:xfrm>
            <a:off x="772358" y="6146840"/>
            <a:ext cx="60960" cy="1147286"/>
          </a:xfrm>
          <a:prstGeom prst="roundRect">
            <a:avLst>
              <a:gd name="adj" fmla="val 86481"/>
            </a:avLst>
          </a:prstGeom>
          <a:solidFill>
            <a:srgbClr val="4967E9"/>
          </a:solidFill>
          <a:ln/>
        </p:spPr>
      </p:sp>
      <p:sp>
        <p:nvSpPr>
          <p:cNvPr id="16" name="Text 14"/>
          <p:cNvSpPr/>
          <p:nvPr/>
        </p:nvSpPr>
        <p:spPr>
          <a:xfrm>
            <a:off x="974050" y="6287572"/>
            <a:ext cx="6047303" cy="250984"/>
          </a:xfrm>
          <a:prstGeom prst="rect">
            <a:avLst/>
          </a:prstGeom>
          <a:noFill/>
          <a:ln/>
        </p:spPr>
        <p:txBody>
          <a:bodyPr wrap="none" lIns="0" tIns="0" rIns="0" bIns="0" rtlCol="0" anchor="t"/>
          <a:lstStyle/>
          <a:p>
            <a:pPr marL="0" indent="0" algn="l">
              <a:lnSpc>
                <a:spcPts val="1950"/>
              </a:lnSpc>
              <a:buNone/>
            </a:pPr>
            <a:r>
              <a:rPr lang="en-US" sz="1200" b="1" dirty="0">
                <a:solidFill>
                  <a:srgbClr val="4967E9"/>
                </a:solidFill>
                <a:latin typeface="Nobile" pitchFamily="34" charset="0"/>
                <a:ea typeface="Nobile" pitchFamily="34" charset="-122"/>
                <a:cs typeface="Nobile" pitchFamily="34" charset="-120"/>
              </a:rPr>
              <a:t>Asignación de tutor/a académico/a</a:t>
            </a:r>
            <a:endParaRPr lang="en-US" sz="1200" dirty="0"/>
          </a:p>
        </p:txBody>
      </p:sp>
      <p:sp>
        <p:nvSpPr>
          <p:cNvPr id="17" name="Text 15"/>
          <p:cNvSpPr/>
          <p:nvPr/>
        </p:nvSpPr>
        <p:spPr>
          <a:xfrm>
            <a:off x="974050" y="6651427"/>
            <a:ext cx="6047303" cy="501968"/>
          </a:xfrm>
          <a:prstGeom prst="rect">
            <a:avLst/>
          </a:prstGeom>
          <a:noFill/>
          <a:ln/>
        </p:spPr>
        <p:txBody>
          <a:bodyPr wrap="square" lIns="0" tIns="0" rIns="0" bIns="0" rtlCol="0" anchor="t"/>
          <a:lstStyle/>
          <a:p>
            <a:pPr marL="0" indent="0" algn="l">
              <a:lnSpc>
                <a:spcPts val="1950"/>
              </a:lnSpc>
              <a:buNone/>
            </a:pPr>
            <a:r>
              <a:rPr lang="en-US" sz="1200" dirty="0">
                <a:solidFill>
                  <a:srgbClr val="404155"/>
                </a:solidFill>
                <a:latin typeface="Nobile" pitchFamily="34" charset="0"/>
                <a:ea typeface="Nobile" pitchFamily="34" charset="-122"/>
                <a:cs typeface="Nobile" pitchFamily="34" charset="-120"/>
              </a:rPr>
              <a:t>A través de ÍCARO, se os asignará un tutor/a académico/a (profesorado de la UGR) que será vuestro referente durante todo el proceso.</a:t>
            </a:r>
            <a:endParaRPr lang="en-US" sz="1200" dirty="0"/>
          </a:p>
        </p:txBody>
      </p:sp>
      <p:pic>
        <p:nvPicPr>
          <p:cNvPr id="18" name="Image 0" descr="preencoded.png"/>
          <p:cNvPicPr>
            <a:picLocks noChangeAspect="1"/>
          </p:cNvPicPr>
          <p:nvPr/>
        </p:nvPicPr>
        <p:blipFill>
          <a:blip r:embed="rId3"/>
          <a:stretch>
            <a:fillRect/>
          </a:stretch>
        </p:blipFill>
        <p:spPr>
          <a:xfrm>
            <a:off x="7475934" y="1254800"/>
            <a:ext cx="3444002" cy="2288619"/>
          </a:xfrm>
          <a:prstGeom prst="rect">
            <a:avLst/>
          </a:prstGeom>
        </p:spPr>
      </p:pic>
      <p:sp>
        <p:nvSpPr>
          <p:cNvPr id="19" name="Text 16"/>
          <p:cNvSpPr/>
          <p:nvPr/>
        </p:nvSpPr>
        <p:spPr>
          <a:xfrm>
            <a:off x="7475934" y="3684627"/>
            <a:ext cx="1882735" cy="235268"/>
          </a:xfrm>
          <a:prstGeom prst="rect">
            <a:avLst/>
          </a:prstGeom>
          <a:noFill/>
          <a:ln/>
        </p:spPr>
        <p:txBody>
          <a:bodyPr wrap="none" lIns="0" tIns="0" rIns="0" bIns="0" rtlCol="0" anchor="t"/>
          <a:lstStyle/>
          <a:p>
            <a:pPr marL="0" indent="0" algn="l">
              <a:lnSpc>
                <a:spcPts val="1850"/>
              </a:lnSpc>
              <a:buNone/>
            </a:pPr>
            <a:r>
              <a:rPr lang="en-US" sz="1450" dirty="0">
                <a:solidFill>
                  <a:srgbClr val="1B1B27"/>
                </a:solidFill>
                <a:latin typeface="Corben" pitchFamily="34" charset="0"/>
                <a:ea typeface="Corben" pitchFamily="34" charset="-122"/>
                <a:cs typeface="Corben" pitchFamily="34" charset="-120"/>
              </a:rPr>
              <a:t>Casos especiales</a:t>
            </a:r>
            <a:endParaRPr lang="en-US" sz="1450" dirty="0"/>
          </a:p>
        </p:txBody>
      </p:sp>
      <p:sp>
        <p:nvSpPr>
          <p:cNvPr id="20" name="Text 17"/>
          <p:cNvSpPr/>
          <p:nvPr/>
        </p:nvSpPr>
        <p:spPr>
          <a:xfrm>
            <a:off x="7475934" y="4045387"/>
            <a:ext cx="6389727" cy="200739"/>
          </a:xfrm>
          <a:prstGeom prst="rect">
            <a:avLst/>
          </a:prstGeom>
          <a:noFill/>
          <a:ln/>
        </p:spPr>
        <p:txBody>
          <a:bodyPr wrap="none" lIns="0" tIns="0" rIns="0" bIns="0" rtlCol="0" anchor="t"/>
          <a:lstStyle/>
          <a:p>
            <a:pPr marL="0" indent="0" algn="l">
              <a:lnSpc>
                <a:spcPts val="1550"/>
              </a:lnSpc>
              <a:buNone/>
            </a:pPr>
            <a:r>
              <a:rPr lang="en-US" sz="950" dirty="0">
                <a:solidFill>
                  <a:srgbClr val="404155"/>
                </a:solidFill>
                <a:latin typeface="Nobile" pitchFamily="34" charset="0"/>
                <a:ea typeface="Nobile" pitchFamily="34" charset="-122"/>
                <a:cs typeface="Nobile" pitchFamily="34" charset="-120"/>
              </a:rPr>
              <a:t>Existen dos situaciones que requieren un tratamiento diferenciado:</a:t>
            </a:r>
            <a:endParaRPr lang="en-US" sz="950" dirty="0"/>
          </a:p>
        </p:txBody>
      </p:sp>
      <p:sp>
        <p:nvSpPr>
          <p:cNvPr id="21" name="Shape 18"/>
          <p:cNvSpPr/>
          <p:nvPr/>
        </p:nvSpPr>
        <p:spPr>
          <a:xfrm>
            <a:off x="7475934" y="4387334"/>
            <a:ext cx="6389727" cy="1256228"/>
          </a:xfrm>
          <a:prstGeom prst="roundRect">
            <a:avLst>
              <a:gd name="adj" fmla="val 4197"/>
            </a:avLst>
          </a:prstGeom>
          <a:solidFill>
            <a:srgbClr val="FCF2B5"/>
          </a:solidFill>
          <a:ln/>
        </p:spPr>
      </p:sp>
      <p:pic>
        <p:nvPicPr>
          <p:cNvPr id="22" name="Image 1" descr="preencoded.png"/>
          <p:cNvPicPr>
            <a:picLocks noChangeAspect="1"/>
          </p:cNvPicPr>
          <p:nvPr/>
        </p:nvPicPr>
        <p:blipFill>
          <a:blip r:embed="rId4"/>
          <a:stretch>
            <a:fillRect/>
          </a:stretch>
        </p:blipFill>
        <p:spPr>
          <a:xfrm>
            <a:off x="7601426" y="4566880"/>
            <a:ext cx="196096" cy="156805"/>
          </a:xfrm>
          <a:prstGeom prst="rect">
            <a:avLst/>
          </a:prstGeom>
        </p:spPr>
      </p:pic>
      <p:sp>
        <p:nvSpPr>
          <p:cNvPr id="23" name="Text 19"/>
          <p:cNvSpPr/>
          <p:nvPr/>
        </p:nvSpPr>
        <p:spPr>
          <a:xfrm>
            <a:off x="7923014" y="4544139"/>
            <a:ext cx="2262664" cy="196096"/>
          </a:xfrm>
          <a:prstGeom prst="rect">
            <a:avLst/>
          </a:prstGeom>
          <a:noFill/>
          <a:ln/>
        </p:spPr>
        <p:txBody>
          <a:bodyPr wrap="none" lIns="0" tIns="0" rIns="0" bIns="0" rtlCol="0" anchor="t"/>
          <a:lstStyle/>
          <a:p>
            <a:pPr marL="0" indent="0" algn="l">
              <a:lnSpc>
                <a:spcPts val="1500"/>
              </a:lnSpc>
              <a:buNone/>
            </a:pPr>
            <a:r>
              <a:rPr lang="en-US" sz="1200" dirty="0">
                <a:solidFill>
                  <a:srgbClr val="000000"/>
                </a:solidFill>
                <a:latin typeface="Corben" pitchFamily="34" charset="0"/>
                <a:ea typeface="Corben" pitchFamily="34" charset="-122"/>
                <a:cs typeface="Corben" pitchFamily="34" charset="-120"/>
              </a:rPr>
              <a:t>Estudiantes sin plaza asignada</a:t>
            </a:r>
            <a:endParaRPr lang="en-US" sz="1200" dirty="0"/>
          </a:p>
        </p:txBody>
      </p:sp>
      <p:sp>
        <p:nvSpPr>
          <p:cNvPr id="24" name="Text 20"/>
          <p:cNvSpPr/>
          <p:nvPr/>
        </p:nvSpPr>
        <p:spPr>
          <a:xfrm>
            <a:off x="7923014" y="4865727"/>
            <a:ext cx="5817156" cy="602218"/>
          </a:xfrm>
          <a:prstGeom prst="rect">
            <a:avLst/>
          </a:prstGeom>
          <a:noFill/>
          <a:ln/>
        </p:spPr>
        <p:txBody>
          <a:bodyPr wrap="square" lIns="0" tIns="0" rIns="0" bIns="0" rtlCol="0" anchor="t"/>
          <a:lstStyle/>
          <a:p>
            <a:pPr marL="0" indent="0" algn="l">
              <a:lnSpc>
                <a:spcPts val="1550"/>
              </a:lnSpc>
              <a:buNone/>
            </a:pPr>
            <a:r>
              <a:rPr lang="en-US" sz="950" dirty="0">
                <a:solidFill>
                  <a:srgbClr val="000000"/>
                </a:solidFill>
                <a:latin typeface="Nobile" pitchFamily="34" charset="0"/>
                <a:ea typeface="Nobile" pitchFamily="34" charset="-122"/>
                <a:cs typeface="Nobile" pitchFamily="34" charset="-120"/>
              </a:rPr>
              <a:t>Si no habéis obtenido ninguna de las plazas solicitadas (las 20 preferencias), la asignación se realizará manualmente desde el Decanato, intentando ajustarse lo máximo posible a vuestros intereses formativos y circunstancias personales.</a:t>
            </a:r>
            <a:endParaRPr lang="en-US" sz="950" dirty="0"/>
          </a:p>
        </p:txBody>
      </p:sp>
      <p:sp>
        <p:nvSpPr>
          <p:cNvPr id="25" name="Shape 21"/>
          <p:cNvSpPr/>
          <p:nvPr/>
        </p:nvSpPr>
        <p:spPr>
          <a:xfrm>
            <a:off x="7475934" y="5784771"/>
            <a:ext cx="6389727" cy="1256228"/>
          </a:xfrm>
          <a:prstGeom prst="roundRect">
            <a:avLst>
              <a:gd name="adj" fmla="val 4197"/>
            </a:avLst>
          </a:prstGeom>
          <a:solidFill>
            <a:srgbClr val="B6D6FC"/>
          </a:solidFill>
          <a:ln/>
        </p:spPr>
      </p:sp>
      <p:pic>
        <p:nvPicPr>
          <p:cNvPr id="26" name="Image 2" descr="preencoded.png"/>
          <p:cNvPicPr>
            <a:picLocks noChangeAspect="1"/>
          </p:cNvPicPr>
          <p:nvPr/>
        </p:nvPicPr>
        <p:blipFill>
          <a:blip r:embed="rId5"/>
          <a:stretch>
            <a:fillRect/>
          </a:stretch>
        </p:blipFill>
        <p:spPr>
          <a:xfrm>
            <a:off x="7601426" y="5964317"/>
            <a:ext cx="196096" cy="156805"/>
          </a:xfrm>
          <a:prstGeom prst="rect">
            <a:avLst/>
          </a:prstGeom>
        </p:spPr>
      </p:pic>
      <p:sp>
        <p:nvSpPr>
          <p:cNvPr id="27" name="Text 22"/>
          <p:cNvSpPr/>
          <p:nvPr/>
        </p:nvSpPr>
        <p:spPr>
          <a:xfrm>
            <a:off x="7923014" y="5941576"/>
            <a:ext cx="2879646" cy="196096"/>
          </a:xfrm>
          <a:prstGeom prst="rect">
            <a:avLst/>
          </a:prstGeom>
          <a:noFill/>
          <a:ln/>
        </p:spPr>
        <p:txBody>
          <a:bodyPr wrap="none" lIns="0" tIns="0" rIns="0" bIns="0" rtlCol="0" anchor="t"/>
          <a:lstStyle/>
          <a:p>
            <a:pPr marL="0" indent="0" algn="l">
              <a:lnSpc>
                <a:spcPts val="1500"/>
              </a:lnSpc>
              <a:buNone/>
            </a:pPr>
            <a:r>
              <a:rPr lang="en-US" sz="1200" dirty="0">
                <a:solidFill>
                  <a:srgbClr val="000000"/>
                </a:solidFill>
                <a:latin typeface="Corben" pitchFamily="34" charset="0"/>
                <a:ea typeface="Corben" pitchFamily="34" charset="-122"/>
                <a:cs typeface="Corben" pitchFamily="34" charset="-120"/>
              </a:rPr>
              <a:t>Estudiantes con plaza fuera de Granada</a:t>
            </a:r>
            <a:endParaRPr lang="en-US" sz="1200" dirty="0"/>
          </a:p>
        </p:txBody>
      </p:sp>
      <p:sp>
        <p:nvSpPr>
          <p:cNvPr id="28" name="Text 23"/>
          <p:cNvSpPr/>
          <p:nvPr/>
        </p:nvSpPr>
        <p:spPr>
          <a:xfrm>
            <a:off x="7923014" y="6263164"/>
            <a:ext cx="5817156" cy="602218"/>
          </a:xfrm>
          <a:prstGeom prst="rect">
            <a:avLst/>
          </a:prstGeom>
          <a:noFill/>
          <a:ln/>
        </p:spPr>
        <p:txBody>
          <a:bodyPr wrap="square" lIns="0" tIns="0" rIns="0" bIns="0" rtlCol="0" anchor="t"/>
          <a:lstStyle/>
          <a:p>
            <a:pPr marL="0" indent="0" algn="l">
              <a:lnSpc>
                <a:spcPts val="1550"/>
              </a:lnSpc>
              <a:buNone/>
            </a:pPr>
            <a:r>
              <a:rPr lang="en-US" sz="950" dirty="0">
                <a:solidFill>
                  <a:srgbClr val="000000"/>
                </a:solidFill>
                <a:latin typeface="Nobile" pitchFamily="34" charset="0"/>
                <a:ea typeface="Nobile" pitchFamily="34" charset="-122"/>
                <a:cs typeface="Nobile" pitchFamily="34" charset="-120"/>
              </a:rPr>
              <a:t>Si habéis solicitado y conseguido una plaza fuera de Granada (siguiendo el procedimiento explicado anteriormente), la asignación también se realizará manualmente desde el Decanato para garantizar una adecuada coordinación entre la Facultad y el centro de prácticas.</a:t>
            </a:r>
            <a:endParaRPr lang="en-US" sz="950" dirty="0"/>
          </a:p>
        </p:txBody>
      </p:sp>
      <p:sp>
        <p:nvSpPr>
          <p:cNvPr id="29" name="Text 24"/>
          <p:cNvSpPr/>
          <p:nvPr/>
        </p:nvSpPr>
        <p:spPr>
          <a:xfrm>
            <a:off x="7475934" y="7182207"/>
            <a:ext cx="6389727" cy="401479"/>
          </a:xfrm>
          <a:prstGeom prst="rect">
            <a:avLst/>
          </a:prstGeom>
          <a:noFill/>
          <a:ln/>
        </p:spPr>
        <p:txBody>
          <a:bodyPr wrap="square" lIns="0" tIns="0" rIns="0" bIns="0" rtlCol="0" anchor="t"/>
          <a:lstStyle/>
          <a:p>
            <a:pPr marL="0" indent="0" algn="l">
              <a:lnSpc>
                <a:spcPts val="1550"/>
              </a:lnSpc>
              <a:buNone/>
            </a:pPr>
            <a:r>
              <a:rPr lang="en-US" sz="950" dirty="0">
                <a:solidFill>
                  <a:srgbClr val="404155"/>
                </a:solidFill>
                <a:latin typeface="Nobile" pitchFamily="34" charset="0"/>
                <a:ea typeface="Nobile" pitchFamily="34" charset="-122"/>
                <a:cs typeface="Nobile" pitchFamily="34" charset="-120"/>
              </a:rPr>
              <a:t>En ambos casos, recibiréis una comunicación específica con instrucciones detalladas sobre los siguientes pasos a seguir.</a:t>
            </a:r>
            <a:endParaRPr lang="en-US" sz="95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89503" y="542687"/>
            <a:ext cx="7647265" cy="400883"/>
          </a:xfrm>
          <a:prstGeom prst="rect">
            <a:avLst/>
          </a:prstGeom>
          <a:noFill/>
          <a:ln/>
        </p:spPr>
        <p:txBody>
          <a:bodyPr wrap="none" lIns="0" tIns="0" rIns="0" bIns="0" rtlCol="0" anchor="t"/>
          <a:lstStyle/>
          <a:p>
            <a:pPr marL="0" indent="0" algn="l">
              <a:lnSpc>
                <a:spcPts val="3150"/>
              </a:lnSpc>
              <a:buNone/>
            </a:pPr>
            <a:r>
              <a:rPr lang="en-US" sz="2500" dirty="0">
                <a:solidFill>
                  <a:srgbClr val="1B1B27"/>
                </a:solidFill>
                <a:latin typeface="Corben" pitchFamily="34" charset="0"/>
                <a:ea typeface="Corben" pitchFamily="34" charset="-122"/>
                <a:cs typeface="Corben" pitchFamily="34" charset="-120"/>
              </a:rPr>
              <a:t>Procedimiento: Incorporación al centro de prácticas</a:t>
            </a:r>
            <a:endParaRPr lang="en-US" sz="2500" dirty="0"/>
          </a:p>
        </p:txBody>
      </p:sp>
      <p:sp>
        <p:nvSpPr>
          <p:cNvPr id="3" name="Text 1"/>
          <p:cNvSpPr/>
          <p:nvPr/>
        </p:nvSpPr>
        <p:spPr>
          <a:xfrm>
            <a:off x="789503" y="1200150"/>
            <a:ext cx="13051393" cy="513159"/>
          </a:xfrm>
          <a:prstGeom prst="rect">
            <a:avLst/>
          </a:prstGeom>
          <a:noFill/>
          <a:ln/>
        </p:spPr>
        <p:txBody>
          <a:bodyPr wrap="square" lIns="0" tIns="0" rIns="0" bIns="0" rtlCol="0" anchor="t"/>
          <a:lstStyle/>
          <a:p>
            <a:pPr marL="0" indent="0" algn="l">
              <a:lnSpc>
                <a:spcPts val="2000"/>
              </a:lnSpc>
              <a:buNone/>
            </a:pPr>
            <a:r>
              <a:rPr lang="en-US" sz="1400" dirty="0">
                <a:solidFill>
                  <a:srgbClr val="404155"/>
                </a:solidFill>
                <a:latin typeface="Nobile" pitchFamily="34" charset="0"/>
                <a:ea typeface="Nobile" pitchFamily="34" charset="-122"/>
                <a:cs typeface="Nobile" pitchFamily="34" charset="-120"/>
              </a:rPr>
              <a:t>La incorporación al centro de prácticas constituye un momento crucial que debe realizarse siguiendo un protocolo establecido. El respeto a estos procedimientos garantiza el correcto inicio de la relación formativa con el centro y el establecimiento de un marco adecuado para el desarrollo de las </a:t>
            </a:r>
            <a:r>
              <a:rPr lang="en-US" sz="1400" dirty="0" err="1">
                <a:solidFill>
                  <a:srgbClr val="404155"/>
                </a:solidFill>
                <a:latin typeface="Nobile" pitchFamily="34" charset="0"/>
                <a:ea typeface="Nobile" pitchFamily="34" charset="-122"/>
                <a:cs typeface="Nobile" pitchFamily="34" charset="-120"/>
              </a:rPr>
              <a:t>prácticas</a:t>
            </a:r>
            <a:r>
              <a:rPr lang="en-US" sz="1400" dirty="0" smtClean="0">
                <a:solidFill>
                  <a:srgbClr val="404155"/>
                </a:solidFill>
                <a:latin typeface="Nobile" pitchFamily="34" charset="0"/>
                <a:ea typeface="Nobile" pitchFamily="34" charset="-122"/>
                <a:cs typeface="Nobile" pitchFamily="34" charset="-120"/>
              </a:rPr>
              <a:t>.</a:t>
            </a:r>
          </a:p>
          <a:p>
            <a:pPr marL="0" indent="0" algn="l">
              <a:lnSpc>
                <a:spcPts val="2000"/>
              </a:lnSpc>
              <a:buNone/>
            </a:pPr>
            <a:endParaRPr lang="en-US" sz="1400" dirty="0" smtClean="0">
              <a:solidFill>
                <a:srgbClr val="404155"/>
              </a:solidFill>
              <a:latin typeface="Nobile" pitchFamily="34" charset="0"/>
              <a:ea typeface="Nobile" pitchFamily="34" charset="-122"/>
              <a:cs typeface="Nobile" pitchFamily="34" charset="-120"/>
            </a:endParaRPr>
          </a:p>
          <a:p>
            <a:pPr marL="0" indent="0" algn="l">
              <a:lnSpc>
                <a:spcPts val="2000"/>
              </a:lnSpc>
              <a:buNone/>
            </a:pPr>
            <a:endParaRPr lang="en-US" sz="1400" dirty="0"/>
          </a:p>
        </p:txBody>
      </p:sp>
      <p:sp>
        <p:nvSpPr>
          <p:cNvPr id="4" name="Shape 2"/>
          <p:cNvSpPr/>
          <p:nvPr/>
        </p:nvSpPr>
        <p:spPr>
          <a:xfrm>
            <a:off x="853619" y="3091399"/>
            <a:ext cx="4264938" cy="128230"/>
          </a:xfrm>
          <a:prstGeom prst="roundRect">
            <a:avLst>
              <a:gd name="adj" fmla="val 42021"/>
            </a:avLst>
          </a:prstGeom>
          <a:solidFill>
            <a:srgbClr val="D2D9F9"/>
          </a:solidFill>
          <a:ln w="7620">
            <a:solidFill>
              <a:srgbClr val="B8BFDF"/>
            </a:solidFill>
            <a:prstDash val="solid"/>
          </a:ln>
        </p:spPr>
      </p:sp>
      <p:sp>
        <p:nvSpPr>
          <p:cNvPr id="5" name="Text 3"/>
          <p:cNvSpPr/>
          <p:nvPr/>
        </p:nvSpPr>
        <p:spPr>
          <a:xfrm>
            <a:off x="917734" y="3456087"/>
            <a:ext cx="1640086" cy="200382"/>
          </a:xfrm>
          <a:prstGeom prst="rect">
            <a:avLst/>
          </a:prstGeom>
          <a:noFill/>
          <a:ln/>
        </p:spPr>
        <p:txBody>
          <a:bodyPr wrap="none" lIns="0" tIns="0" rIns="0" bIns="0" rtlCol="0" anchor="t"/>
          <a:lstStyle/>
          <a:p>
            <a:pPr marL="0" indent="0" algn="l">
              <a:lnSpc>
                <a:spcPts val="1550"/>
              </a:lnSpc>
              <a:buNone/>
            </a:pPr>
            <a:r>
              <a:rPr lang="en-US" sz="1400" b="1" dirty="0">
                <a:solidFill>
                  <a:srgbClr val="7030A0"/>
                </a:solidFill>
                <a:latin typeface="Corben" pitchFamily="34" charset="0"/>
                <a:ea typeface="Corben" pitchFamily="34" charset="-122"/>
                <a:cs typeface="Corben" pitchFamily="34" charset="-120"/>
              </a:rPr>
              <a:t>Contacto con el centro</a:t>
            </a:r>
            <a:endParaRPr lang="en-US" sz="1400" b="1" dirty="0">
              <a:solidFill>
                <a:srgbClr val="7030A0"/>
              </a:solidFill>
            </a:endParaRPr>
          </a:p>
        </p:txBody>
      </p:sp>
      <p:sp>
        <p:nvSpPr>
          <p:cNvPr id="6" name="Text 4"/>
          <p:cNvSpPr/>
          <p:nvPr/>
        </p:nvSpPr>
        <p:spPr>
          <a:xfrm>
            <a:off x="917734" y="3840993"/>
            <a:ext cx="4008477" cy="1026319"/>
          </a:xfrm>
          <a:prstGeom prst="rect">
            <a:avLst/>
          </a:prstGeom>
          <a:noFill/>
          <a:ln/>
        </p:spPr>
        <p:txBody>
          <a:bodyPr wrap="square" lIns="0" tIns="0" rIns="0" bIns="0" rtlCol="0" anchor="t"/>
          <a:lstStyle/>
          <a:p>
            <a:pPr marL="0" indent="0" algn="l">
              <a:lnSpc>
                <a:spcPts val="1600"/>
              </a:lnSpc>
              <a:buNone/>
            </a:pPr>
            <a:r>
              <a:rPr lang="en-US" sz="1200" dirty="0">
                <a:solidFill>
                  <a:srgbClr val="404155"/>
                </a:solidFill>
                <a:latin typeface="Nobile" pitchFamily="34" charset="0"/>
                <a:ea typeface="Nobile" pitchFamily="34" charset="-122"/>
                <a:cs typeface="Nobile" pitchFamily="34" charset="-120"/>
              </a:rPr>
              <a:t>El tutor/a académico/a será quien establezca el primer contacto con el centro de prácticas para gestionar vuestra incorporación. </a:t>
            </a:r>
            <a:r>
              <a:rPr lang="en-US" sz="1200" b="1" dirty="0">
                <a:solidFill>
                  <a:srgbClr val="4967E9"/>
                </a:solidFill>
                <a:latin typeface="Nobile" pitchFamily="34" charset="0"/>
                <a:ea typeface="Nobile" pitchFamily="34" charset="-122"/>
                <a:cs typeface="Nobile" pitchFamily="34" charset="-120"/>
              </a:rPr>
              <a:t>NO ESTÁ PERMITIDO</a:t>
            </a:r>
            <a:r>
              <a:rPr lang="en-US" sz="1200" dirty="0">
                <a:solidFill>
                  <a:srgbClr val="404155"/>
                </a:solidFill>
                <a:latin typeface="Nobile" pitchFamily="34" charset="0"/>
                <a:ea typeface="Nobile" pitchFamily="34" charset="-122"/>
                <a:cs typeface="Nobile" pitchFamily="34" charset="-120"/>
              </a:rPr>
              <a:t> que el alumnado contacte directamente con los centros hasta que el tutor/a académico/a lo autorice expresamente.</a:t>
            </a:r>
            <a:endParaRPr lang="en-US" sz="1200" dirty="0"/>
          </a:p>
        </p:txBody>
      </p:sp>
      <p:sp>
        <p:nvSpPr>
          <p:cNvPr id="7" name="Shape 5"/>
          <p:cNvSpPr/>
          <p:nvPr/>
        </p:nvSpPr>
        <p:spPr>
          <a:xfrm>
            <a:off x="5182672" y="2763482"/>
            <a:ext cx="4264938" cy="128230"/>
          </a:xfrm>
          <a:prstGeom prst="roundRect">
            <a:avLst>
              <a:gd name="adj" fmla="val 42021"/>
            </a:avLst>
          </a:prstGeom>
          <a:solidFill>
            <a:srgbClr val="D2D9F9"/>
          </a:solidFill>
          <a:ln w="7620">
            <a:solidFill>
              <a:srgbClr val="B8BFDF"/>
            </a:solidFill>
            <a:prstDash val="solid"/>
          </a:ln>
        </p:spPr>
      </p:sp>
      <p:sp>
        <p:nvSpPr>
          <p:cNvPr id="8" name="Text 6"/>
          <p:cNvSpPr/>
          <p:nvPr/>
        </p:nvSpPr>
        <p:spPr>
          <a:xfrm>
            <a:off x="5310902" y="3290546"/>
            <a:ext cx="1603653" cy="200382"/>
          </a:xfrm>
          <a:prstGeom prst="rect">
            <a:avLst/>
          </a:prstGeom>
          <a:noFill/>
          <a:ln/>
        </p:spPr>
        <p:txBody>
          <a:bodyPr wrap="none" lIns="0" tIns="0" rIns="0" bIns="0" rtlCol="0" anchor="t"/>
          <a:lstStyle/>
          <a:p>
            <a:pPr marL="0" indent="0" algn="l">
              <a:lnSpc>
                <a:spcPts val="1550"/>
              </a:lnSpc>
              <a:buNone/>
            </a:pPr>
            <a:r>
              <a:rPr lang="en-US" sz="1400" b="1" dirty="0">
                <a:solidFill>
                  <a:srgbClr val="7030A0"/>
                </a:solidFill>
                <a:latin typeface="Corben" pitchFamily="34" charset="0"/>
                <a:ea typeface="Corben" pitchFamily="34" charset="-122"/>
                <a:cs typeface="Corben" pitchFamily="34" charset="-120"/>
              </a:rPr>
              <a:t>Presentación oficial</a:t>
            </a:r>
            <a:endParaRPr lang="en-US" sz="1400" b="1" dirty="0">
              <a:solidFill>
                <a:srgbClr val="7030A0"/>
              </a:solidFill>
            </a:endParaRPr>
          </a:p>
        </p:txBody>
      </p:sp>
      <p:sp>
        <p:nvSpPr>
          <p:cNvPr id="9" name="Text 7"/>
          <p:cNvSpPr/>
          <p:nvPr/>
        </p:nvSpPr>
        <p:spPr>
          <a:xfrm>
            <a:off x="5310902" y="3755461"/>
            <a:ext cx="4008477" cy="615791"/>
          </a:xfrm>
          <a:prstGeom prst="rect">
            <a:avLst/>
          </a:prstGeom>
          <a:noFill/>
          <a:ln/>
        </p:spPr>
        <p:txBody>
          <a:bodyPr wrap="square" lIns="0" tIns="0" rIns="0" bIns="0" rtlCol="0" anchor="t"/>
          <a:lstStyle/>
          <a:p>
            <a:pPr marL="0" indent="0" algn="l">
              <a:lnSpc>
                <a:spcPts val="1600"/>
              </a:lnSpc>
              <a:buNone/>
            </a:pPr>
            <a:r>
              <a:rPr lang="en-US" sz="1200" dirty="0">
                <a:solidFill>
                  <a:srgbClr val="404155"/>
                </a:solidFill>
                <a:latin typeface="Nobile" pitchFamily="34" charset="0"/>
                <a:ea typeface="Nobile" pitchFamily="34" charset="-122"/>
                <a:cs typeface="Nobile" pitchFamily="34" charset="-120"/>
              </a:rPr>
              <a:t>El tutor/a académico/a os comunicará el día y hora exactos de presentación en el centro. Este primer encuentro suele ser fundamental para establecer las bases de la relación formativa.</a:t>
            </a:r>
            <a:endParaRPr lang="en-US" sz="1200" dirty="0"/>
          </a:p>
        </p:txBody>
      </p:sp>
      <p:sp>
        <p:nvSpPr>
          <p:cNvPr id="10" name="Shape 8"/>
          <p:cNvSpPr/>
          <p:nvPr/>
        </p:nvSpPr>
        <p:spPr>
          <a:xfrm>
            <a:off x="9575838" y="2411689"/>
            <a:ext cx="4264938" cy="128230"/>
          </a:xfrm>
          <a:prstGeom prst="roundRect">
            <a:avLst>
              <a:gd name="adj" fmla="val 42021"/>
            </a:avLst>
          </a:prstGeom>
          <a:solidFill>
            <a:srgbClr val="D2D9F9"/>
          </a:solidFill>
          <a:ln w="7620">
            <a:solidFill>
              <a:srgbClr val="B8BFDF"/>
            </a:solidFill>
            <a:prstDash val="solid"/>
          </a:ln>
        </p:spPr>
      </p:sp>
      <p:sp>
        <p:nvSpPr>
          <p:cNvPr id="11" name="Text 9"/>
          <p:cNvSpPr/>
          <p:nvPr/>
        </p:nvSpPr>
        <p:spPr>
          <a:xfrm>
            <a:off x="9667637" y="2763482"/>
            <a:ext cx="2549366" cy="200382"/>
          </a:xfrm>
          <a:prstGeom prst="rect">
            <a:avLst/>
          </a:prstGeom>
          <a:noFill/>
          <a:ln/>
        </p:spPr>
        <p:txBody>
          <a:bodyPr wrap="none" lIns="0" tIns="0" rIns="0" bIns="0" rtlCol="0" anchor="t"/>
          <a:lstStyle/>
          <a:p>
            <a:pPr marL="0" indent="0" algn="l">
              <a:lnSpc>
                <a:spcPts val="1550"/>
              </a:lnSpc>
              <a:buNone/>
            </a:pPr>
            <a:r>
              <a:rPr lang="en-US" sz="1400" b="1" dirty="0">
                <a:solidFill>
                  <a:srgbClr val="7030A0"/>
                </a:solidFill>
                <a:latin typeface="Corben" pitchFamily="34" charset="0"/>
                <a:ea typeface="Corben" pitchFamily="34" charset="-122"/>
                <a:cs typeface="Corben" pitchFamily="34" charset="-120"/>
              </a:rPr>
              <a:t>Firma del ACUERDO de prácticas</a:t>
            </a:r>
            <a:endParaRPr lang="en-US" sz="1400" b="1" dirty="0">
              <a:solidFill>
                <a:srgbClr val="7030A0"/>
              </a:solidFill>
            </a:endParaRPr>
          </a:p>
        </p:txBody>
      </p:sp>
      <p:sp>
        <p:nvSpPr>
          <p:cNvPr id="12" name="Text 10"/>
          <p:cNvSpPr/>
          <p:nvPr/>
        </p:nvSpPr>
        <p:spPr>
          <a:xfrm>
            <a:off x="9667637" y="3146523"/>
            <a:ext cx="4008477" cy="205264"/>
          </a:xfrm>
          <a:prstGeom prst="rect">
            <a:avLst/>
          </a:prstGeom>
          <a:noFill/>
          <a:ln/>
        </p:spPr>
        <p:txBody>
          <a:bodyPr wrap="none" lIns="0" tIns="0" rIns="0" bIns="0" rtlCol="0" anchor="t"/>
          <a:lstStyle/>
          <a:p>
            <a:pPr marL="0" indent="0" algn="l">
              <a:lnSpc>
                <a:spcPts val="1600"/>
              </a:lnSpc>
              <a:buNone/>
            </a:pPr>
            <a:r>
              <a:rPr lang="en-US" sz="1200" dirty="0">
                <a:solidFill>
                  <a:srgbClr val="404155"/>
                </a:solidFill>
                <a:latin typeface="Nobile" pitchFamily="34" charset="0"/>
                <a:ea typeface="Nobile" pitchFamily="34" charset="-122"/>
                <a:cs typeface="Nobile" pitchFamily="34" charset="-120"/>
              </a:rPr>
              <a:t>Se formalizará un ACUERDO de prácticas que establecerá:</a:t>
            </a:r>
            <a:endParaRPr lang="en-US" sz="1200" dirty="0"/>
          </a:p>
        </p:txBody>
      </p:sp>
      <p:sp>
        <p:nvSpPr>
          <p:cNvPr id="13" name="Text 11"/>
          <p:cNvSpPr/>
          <p:nvPr/>
        </p:nvSpPr>
        <p:spPr>
          <a:xfrm>
            <a:off x="9704070" y="3450419"/>
            <a:ext cx="4008477" cy="205264"/>
          </a:xfrm>
          <a:prstGeom prst="rect">
            <a:avLst/>
          </a:prstGeom>
          <a:noFill/>
          <a:ln/>
        </p:spPr>
        <p:txBody>
          <a:bodyPr wrap="none" lIns="0" tIns="0" rIns="0" bIns="0" rtlCol="0" anchor="t"/>
          <a:lstStyle/>
          <a:p>
            <a:pPr marL="342900" indent="-342900" algn="l">
              <a:lnSpc>
                <a:spcPts val="1600"/>
              </a:lnSpc>
              <a:buSzPct val="100000"/>
              <a:buChar char="•"/>
            </a:pPr>
            <a:r>
              <a:rPr lang="en-US" sz="1200" dirty="0">
                <a:solidFill>
                  <a:srgbClr val="404155"/>
                </a:solidFill>
                <a:latin typeface="Nobile" pitchFamily="34" charset="0"/>
                <a:ea typeface="Nobile" pitchFamily="34" charset="-122"/>
                <a:cs typeface="Nobile" pitchFamily="34" charset="-120"/>
              </a:rPr>
              <a:t>Compromisos y responsabilidades de todas las partes</a:t>
            </a:r>
            <a:endParaRPr lang="en-US" sz="1200" dirty="0"/>
          </a:p>
        </p:txBody>
      </p:sp>
      <p:sp>
        <p:nvSpPr>
          <p:cNvPr id="14" name="Text 12"/>
          <p:cNvSpPr/>
          <p:nvPr/>
        </p:nvSpPr>
        <p:spPr>
          <a:xfrm>
            <a:off x="9704069" y="3738361"/>
            <a:ext cx="4008477" cy="205264"/>
          </a:xfrm>
          <a:prstGeom prst="rect">
            <a:avLst/>
          </a:prstGeom>
          <a:noFill/>
          <a:ln/>
        </p:spPr>
        <p:txBody>
          <a:bodyPr wrap="none" lIns="0" tIns="0" rIns="0" bIns="0" rtlCol="0" anchor="t"/>
          <a:lstStyle/>
          <a:p>
            <a:pPr marL="342900" indent="-342900" algn="l">
              <a:lnSpc>
                <a:spcPts val="1600"/>
              </a:lnSpc>
              <a:buSzPct val="100000"/>
              <a:buChar char="•"/>
            </a:pPr>
            <a:r>
              <a:rPr lang="en-US" sz="1200" dirty="0">
                <a:solidFill>
                  <a:srgbClr val="404155"/>
                </a:solidFill>
                <a:latin typeface="Nobile" pitchFamily="34" charset="0"/>
                <a:ea typeface="Nobile" pitchFamily="34" charset="-122"/>
                <a:cs typeface="Nobile" pitchFamily="34" charset="-120"/>
              </a:rPr>
              <a:t>Horarios específicos de asistencia</a:t>
            </a:r>
            <a:endParaRPr lang="en-US" sz="1200" dirty="0"/>
          </a:p>
        </p:txBody>
      </p:sp>
      <p:sp>
        <p:nvSpPr>
          <p:cNvPr id="15" name="Text 13"/>
          <p:cNvSpPr/>
          <p:nvPr/>
        </p:nvSpPr>
        <p:spPr>
          <a:xfrm>
            <a:off x="9704070" y="4042257"/>
            <a:ext cx="4008477" cy="205264"/>
          </a:xfrm>
          <a:prstGeom prst="rect">
            <a:avLst/>
          </a:prstGeom>
          <a:noFill/>
          <a:ln/>
        </p:spPr>
        <p:txBody>
          <a:bodyPr wrap="none" lIns="0" tIns="0" rIns="0" bIns="0" rtlCol="0" anchor="t"/>
          <a:lstStyle/>
          <a:p>
            <a:pPr marL="342900" indent="-342900" algn="l">
              <a:lnSpc>
                <a:spcPts val="1600"/>
              </a:lnSpc>
              <a:buSzPct val="100000"/>
              <a:buChar char="•"/>
            </a:pPr>
            <a:r>
              <a:rPr lang="en-US" sz="1200" dirty="0">
                <a:solidFill>
                  <a:srgbClr val="404155"/>
                </a:solidFill>
                <a:latin typeface="Nobile" pitchFamily="34" charset="0"/>
                <a:ea typeface="Nobile" pitchFamily="34" charset="-122"/>
                <a:cs typeface="Nobile" pitchFamily="34" charset="-120"/>
              </a:rPr>
              <a:t>Fechas exactas de inicio y finalización</a:t>
            </a:r>
            <a:endParaRPr lang="en-US" sz="1200" dirty="0"/>
          </a:p>
        </p:txBody>
      </p:sp>
      <p:sp>
        <p:nvSpPr>
          <p:cNvPr id="16" name="Text 14"/>
          <p:cNvSpPr/>
          <p:nvPr/>
        </p:nvSpPr>
        <p:spPr>
          <a:xfrm>
            <a:off x="9704070" y="4318873"/>
            <a:ext cx="4008477" cy="205264"/>
          </a:xfrm>
          <a:prstGeom prst="rect">
            <a:avLst/>
          </a:prstGeom>
          <a:noFill/>
          <a:ln/>
        </p:spPr>
        <p:txBody>
          <a:bodyPr wrap="none" lIns="0" tIns="0" rIns="0" bIns="0" rtlCol="0" anchor="t"/>
          <a:lstStyle/>
          <a:p>
            <a:pPr marL="342900" indent="-342900" algn="l">
              <a:lnSpc>
                <a:spcPts val="1600"/>
              </a:lnSpc>
              <a:buSzPct val="100000"/>
              <a:buChar char="•"/>
            </a:pPr>
            <a:r>
              <a:rPr lang="en-US" sz="1200" dirty="0">
                <a:solidFill>
                  <a:srgbClr val="404155"/>
                </a:solidFill>
                <a:latin typeface="Nobile" pitchFamily="34" charset="0"/>
                <a:ea typeface="Nobile" pitchFamily="34" charset="-122"/>
                <a:cs typeface="Nobile" pitchFamily="34" charset="-120"/>
              </a:rPr>
              <a:t>Aspectos éticos y deontológicos de obligado cumplimiento</a:t>
            </a:r>
            <a:endParaRPr lang="en-US" sz="1200" dirty="0"/>
          </a:p>
        </p:txBody>
      </p:sp>
      <p:sp>
        <p:nvSpPr>
          <p:cNvPr id="17" name="Shape 15"/>
          <p:cNvSpPr/>
          <p:nvPr/>
        </p:nvSpPr>
        <p:spPr>
          <a:xfrm>
            <a:off x="1246346" y="5877282"/>
            <a:ext cx="6369248" cy="1497321"/>
          </a:xfrm>
          <a:prstGeom prst="roundRect">
            <a:avLst>
              <a:gd name="adj" fmla="val 4196"/>
            </a:avLst>
          </a:prstGeom>
          <a:solidFill>
            <a:srgbClr val="BBC6F7"/>
          </a:solidFill>
          <a:ln/>
        </p:spPr>
        <p:txBody>
          <a:bodyPr/>
          <a:lstStyle/>
          <a:p>
            <a:endParaRPr lang="en-US" sz="1400" dirty="0" smtClean="0">
              <a:solidFill>
                <a:srgbClr val="000000"/>
              </a:solidFill>
              <a:latin typeface="Nobile" pitchFamily="34" charset="0"/>
              <a:ea typeface="Nobile" pitchFamily="34" charset="-122"/>
              <a:cs typeface="Nobile" pitchFamily="34" charset="-120"/>
            </a:endParaRPr>
          </a:p>
          <a:p>
            <a:endParaRPr lang="en-US" sz="1400" dirty="0" smtClean="0">
              <a:solidFill>
                <a:srgbClr val="000000"/>
              </a:solidFill>
              <a:latin typeface="Nobile" pitchFamily="34" charset="0"/>
              <a:ea typeface="Nobile" pitchFamily="34" charset="-122"/>
              <a:cs typeface="Nobile" pitchFamily="34" charset="-120"/>
            </a:endParaRPr>
          </a:p>
          <a:p>
            <a:r>
              <a:rPr lang="en-US" sz="1200" dirty="0">
                <a:solidFill>
                  <a:srgbClr val="404155"/>
                </a:solidFill>
                <a:latin typeface="Nobile" pitchFamily="34" charset="0"/>
                <a:ea typeface="Nobile" pitchFamily="34" charset="-122"/>
                <a:cs typeface="Nobile" pitchFamily="34" charset="-120"/>
              </a:rPr>
              <a:t>Durante el </a:t>
            </a:r>
            <a:r>
              <a:rPr lang="en-US" sz="1200" dirty="0" err="1">
                <a:solidFill>
                  <a:srgbClr val="404155"/>
                </a:solidFill>
                <a:latin typeface="Nobile" pitchFamily="34" charset="0"/>
                <a:ea typeface="Nobile" pitchFamily="34" charset="-122"/>
                <a:cs typeface="Nobile" pitchFamily="34" charset="-120"/>
              </a:rPr>
              <a:t>mes</a:t>
            </a:r>
            <a:r>
              <a:rPr lang="en-US" sz="1200" dirty="0">
                <a:solidFill>
                  <a:srgbClr val="404155"/>
                </a:solidFill>
                <a:latin typeface="Nobile" pitchFamily="34" charset="0"/>
                <a:ea typeface="Nobile" pitchFamily="34" charset="-122"/>
                <a:cs typeface="Nobile" pitchFamily="34" charset="-120"/>
              </a:rPr>
              <a:t> de </a:t>
            </a:r>
            <a:r>
              <a:rPr lang="en-US" sz="1200" dirty="0" err="1">
                <a:solidFill>
                  <a:srgbClr val="404155"/>
                </a:solidFill>
                <a:latin typeface="Nobile" pitchFamily="34" charset="0"/>
                <a:ea typeface="Nobile" pitchFamily="34" charset="-122"/>
                <a:cs typeface="Nobile" pitchFamily="34" charset="-120"/>
              </a:rPr>
              <a:t>enero</a:t>
            </a:r>
            <a:r>
              <a:rPr lang="en-US" sz="1200" dirty="0">
                <a:solidFill>
                  <a:srgbClr val="404155"/>
                </a:solidFill>
                <a:latin typeface="Nobile" pitchFamily="34" charset="0"/>
                <a:ea typeface="Nobile" pitchFamily="34" charset="-122"/>
                <a:cs typeface="Nobile" pitchFamily="34" charset="-120"/>
              </a:rPr>
              <a:t>, el </a:t>
            </a:r>
            <a:r>
              <a:rPr lang="en-US" sz="1200" dirty="0" err="1">
                <a:solidFill>
                  <a:srgbClr val="404155"/>
                </a:solidFill>
                <a:latin typeface="Nobile" pitchFamily="34" charset="0"/>
                <a:ea typeface="Nobile" pitchFamily="34" charset="-122"/>
                <a:cs typeface="Nobile" pitchFamily="34" charset="-120"/>
              </a:rPr>
              <a:t>alumnado</a:t>
            </a:r>
            <a:r>
              <a:rPr lang="en-US" sz="1200" dirty="0">
                <a:solidFill>
                  <a:srgbClr val="404155"/>
                </a:solidFill>
                <a:latin typeface="Nobile" pitchFamily="34" charset="0"/>
                <a:ea typeface="Nobile" pitchFamily="34" charset="-122"/>
                <a:cs typeface="Nobile" pitchFamily="34" charset="-120"/>
              </a:rPr>
              <a:t> </a:t>
            </a:r>
            <a:r>
              <a:rPr lang="en-US" sz="1200" dirty="0" err="1">
                <a:solidFill>
                  <a:srgbClr val="404155"/>
                </a:solidFill>
                <a:latin typeface="Nobile" pitchFamily="34" charset="0"/>
                <a:ea typeface="Nobile" pitchFamily="34" charset="-122"/>
                <a:cs typeface="Nobile" pitchFamily="34" charset="-120"/>
              </a:rPr>
              <a:t>tiene</a:t>
            </a:r>
            <a:r>
              <a:rPr lang="en-US" sz="1200" dirty="0">
                <a:solidFill>
                  <a:srgbClr val="404155"/>
                </a:solidFill>
                <a:latin typeface="Nobile" pitchFamily="34" charset="0"/>
                <a:ea typeface="Nobile" pitchFamily="34" charset="-122"/>
                <a:cs typeface="Nobile" pitchFamily="34" charset="-120"/>
              </a:rPr>
              <a:t> derecho a </a:t>
            </a:r>
            <a:r>
              <a:rPr lang="en-US" sz="1200" dirty="0" err="1">
                <a:solidFill>
                  <a:srgbClr val="404155"/>
                </a:solidFill>
                <a:latin typeface="Nobile" pitchFamily="34" charset="0"/>
                <a:ea typeface="Nobile" pitchFamily="34" charset="-122"/>
                <a:cs typeface="Nobile" pitchFamily="34" charset="-120"/>
              </a:rPr>
              <a:t>cinco</a:t>
            </a:r>
            <a:r>
              <a:rPr lang="en-US" sz="1200" dirty="0">
                <a:solidFill>
                  <a:srgbClr val="404155"/>
                </a:solidFill>
                <a:latin typeface="Nobile" pitchFamily="34" charset="0"/>
                <a:ea typeface="Nobile" pitchFamily="34" charset="-122"/>
                <a:cs typeface="Nobile" pitchFamily="34" charset="-120"/>
              </a:rPr>
              <a:t> </a:t>
            </a:r>
            <a:r>
              <a:rPr lang="en-US" sz="1200" dirty="0" err="1">
                <a:solidFill>
                  <a:srgbClr val="404155"/>
                </a:solidFill>
                <a:latin typeface="Nobile" pitchFamily="34" charset="0"/>
                <a:ea typeface="Nobile" pitchFamily="34" charset="-122"/>
                <a:cs typeface="Nobile" pitchFamily="34" charset="-120"/>
              </a:rPr>
              <a:t>días</a:t>
            </a:r>
            <a:r>
              <a:rPr lang="en-US" sz="1200" dirty="0">
                <a:solidFill>
                  <a:srgbClr val="404155"/>
                </a:solidFill>
                <a:latin typeface="Nobile" pitchFamily="34" charset="0"/>
                <a:ea typeface="Nobile" pitchFamily="34" charset="-122"/>
                <a:cs typeface="Nobile" pitchFamily="34" charset="-120"/>
              </a:rPr>
              <a:t> de </a:t>
            </a:r>
            <a:r>
              <a:rPr lang="en-US" sz="1200" dirty="0" err="1">
                <a:solidFill>
                  <a:srgbClr val="404155"/>
                </a:solidFill>
                <a:latin typeface="Nobile" pitchFamily="34" charset="0"/>
                <a:ea typeface="Nobile" pitchFamily="34" charset="-122"/>
                <a:cs typeface="Nobile" pitchFamily="34" charset="-120"/>
              </a:rPr>
              <a:t>libre</a:t>
            </a:r>
            <a:r>
              <a:rPr lang="en-US" sz="1200" dirty="0">
                <a:solidFill>
                  <a:srgbClr val="404155"/>
                </a:solidFill>
                <a:latin typeface="Nobile" pitchFamily="34" charset="0"/>
                <a:ea typeface="Nobile" pitchFamily="34" charset="-122"/>
                <a:cs typeface="Nobile" pitchFamily="34" charset="-120"/>
              </a:rPr>
              <a:t> </a:t>
            </a:r>
            <a:r>
              <a:rPr lang="en-US" sz="1200" dirty="0" err="1">
                <a:solidFill>
                  <a:srgbClr val="404155"/>
                </a:solidFill>
                <a:latin typeface="Nobile" pitchFamily="34" charset="0"/>
                <a:ea typeface="Nobile" pitchFamily="34" charset="-122"/>
                <a:cs typeface="Nobile" pitchFamily="34" charset="-120"/>
              </a:rPr>
              <a:t>uso</a:t>
            </a:r>
            <a:r>
              <a:rPr lang="en-US" sz="1200" dirty="0">
                <a:solidFill>
                  <a:srgbClr val="404155"/>
                </a:solidFill>
                <a:latin typeface="Nobile" pitchFamily="34" charset="0"/>
                <a:ea typeface="Nobile" pitchFamily="34" charset="-122"/>
                <a:cs typeface="Nobile" pitchFamily="34" charset="-120"/>
              </a:rPr>
              <a:t> para la </a:t>
            </a:r>
            <a:r>
              <a:rPr lang="en-US" sz="1200" dirty="0" err="1">
                <a:solidFill>
                  <a:srgbClr val="404155"/>
                </a:solidFill>
                <a:latin typeface="Nobile" pitchFamily="34" charset="0"/>
                <a:ea typeface="Nobile" pitchFamily="34" charset="-122"/>
                <a:cs typeface="Nobile" pitchFamily="34" charset="-120"/>
              </a:rPr>
              <a:t>realización</a:t>
            </a:r>
            <a:r>
              <a:rPr lang="en-US" sz="1200" dirty="0">
                <a:solidFill>
                  <a:srgbClr val="404155"/>
                </a:solidFill>
                <a:latin typeface="Nobile" pitchFamily="34" charset="0"/>
                <a:ea typeface="Nobile" pitchFamily="34" charset="-122"/>
                <a:cs typeface="Nobile" pitchFamily="34" charset="-120"/>
              </a:rPr>
              <a:t> de </a:t>
            </a:r>
            <a:r>
              <a:rPr lang="en-US" sz="1200" dirty="0" err="1">
                <a:solidFill>
                  <a:srgbClr val="404155"/>
                </a:solidFill>
                <a:latin typeface="Nobile" pitchFamily="34" charset="0"/>
                <a:ea typeface="Nobile" pitchFamily="34" charset="-122"/>
                <a:cs typeface="Nobile" pitchFamily="34" charset="-120"/>
              </a:rPr>
              <a:t>exámenes</a:t>
            </a:r>
            <a:r>
              <a:rPr lang="en-US" sz="1200" dirty="0">
                <a:solidFill>
                  <a:srgbClr val="404155"/>
                </a:solidFill>
                <a:latin typeface="Nobile" pitchFamily="34" charset="0"/>
                <a:ea typeface="Nobile" pitchFamily="34" charset="-122"/>
                <a:cs typeface="Nobile" pitchFamily="34" charset="-120"/>
              </a:rPr>
              <a:t>, </a:t>
            </a:r>
            <a:r>
              <a:rPr lang="en-US" sz="1200" dirty="0" err="1">
                <a:solidFill>
                  <a:srgbClr val="404155"/>
                </a:solidFill>
                <a:latin typeface="Nobile" pitchFamily="34" charset="0"/>
                <a:ea typeface="Nobile" pitchFamily="34" charset="-122"/>
                <a:cs typeface="Nobile" pitchFamily="34" charset="-120"/>
              </a:rPr>
              <a:t>siempre</a:t>
            </a:r>
            <a:r>
              <a:rPr lang="en-US" sz="1200" dirty="0">
                <a:solidFill>
                  <a:srgbClr val="404155"/>
                </a:solidFill>
                <a:latin typeface="Nobile" pitchFamily="34" charset="0"/>
                <a:ea typeface="Nobile" pitchFamily="34" charset="-122"/>
                <a:cs typeface="Nobile" pitchFamily="34" charset="-120"/>
              </a:rPr>
              <a:t> que se </a:t>
            </a:r>
            <a:r>
              <a:rPr lang="en-US" sz="1200" dirty="0" err="1">
                <a:solidFill>
                  <a:srgbClr val="404155"/>
                </a:solidFill>
                <a:latin typeface="Nobile" pitchFamily="34" charset="0"/>
                <a:ea typeface="Nobile" pitchFamily="34" charset="-122"/>
                <a:cs typeface="Nobile" pitchFamily="34" charset="-120"/>
              </a:rPr>
              <a:t>haya</a:t>
            </a:r>
            <a:r>
              <a:rPr lang="en-US" sz="1200" dirty="0">
                <a:solidFill>
                  <a:srgbClr val="404155"/>
                </a:solidFill>
                <a:latin typeface="Nobile" pitchFamily="34" charset="0"/>
                <a:ea typeface="Nobile" pitchFamily="34" charset="-122"/>
                <a:cs typeface="Nobile" pitchFamily="34" charset="-120"/>
              </a:rPr>
              <a:t> </a:t>
            </a:r>
            <a:r>
              <a:rPr lang="en-US" sz="1200" dirty="0" err="1">
                <a:solidFill>
                  <a:srgbClr val="404155"/>
                </a:solidFill>
                <a:latin typeface="Nobile" pitchFamily="34" charset="0"/>
                <a:ea typeface="Nobile" pitchFamily="34" charset="-122"/>
                <a:cs typeface="Nobile" pitchFamily="34" charset="-120"/>
              </a:rPr>
              <a:t>acordado</a:t>
            </a:r>
            <a:r>
              <a:rPr lang="en-US" sz="1200" dirty="0">
                <a:solidFill>
                  <a:srgbClr val="404155"/>
                </a:solidFill>
                <a:latin typeface="Nobile" pitchFamily="34" charset="0"/>
                <a:ea typeface="Nobile" pitchFamily="34" charset="-122"/>
                <a:cs typeface="Nobile" pitchFamily="34" charset="-120"/>
              </a:rPr>
              <a:t> </a:t>
            </a:r>
            <a:r>
              <a:rPr lang="en-US" sz="1200" dirty="0" err="1">
                <a:solidFill>
                  <a:srgbClr val="404155"/>
                </a:solidFill>
                <a:latin typeface="Nobile" pitchFamily="34" charset="0"/>
                <a:ea typeface="Nobile" pitchFamily="34" charset="-122"/>
                <a:cs typeface="Nobile" pitchFamily="34" charset="-120"/>
              </a:rPr>
              <a:t>previamente</a:t>
            </a:r>
            <a:r>
              <a:rPr lang="en-US" sz="1200" dirty="0">
                <a:solidFill>
                  <a:srgbClr val="404155"/>
                </a:solidFill>
                <a:latin typeface="Nobile" pitchFamily="34" charset="0"/>
                <a:ea typeface="Nobile" pitchFamily="34" charset="-122"/>
                <a:cs typeface="Nobile" pitchFamily="34" charset="-120"/>
              </a:rPr>
              <a:t> con el </a:t>
            </a:r>
            <a:r>
              <a:rPr lang="en-US" sz="1200" dirty="0" err="1">
                <a:solidFill>
                  <a:srgbClr val="404155"/>
                </a:solidFill>
                <a:latin typeface="Nobile" pitchFamily="34" charset="0"/>
                <a:ea typeface="Nobile" pitchFamily="34" charset="-122"/>
                <a:cs typeface="Nobile" pitchFamily="34" charset="-120"/>
              </a:rPr>
              <a:t>centro</a:t>
            </a:r>
            <a:r>
              <a:rPr lang="en-US" sz="1200" dirty="0">
                <a:solidFill>
                  <a:srgbClr val="404155"/>
                </a:solidFill>
                <a:latin typeface="Nobile" pitchFamily="34" charset="0"/>
                <a:ea typeface="Nobile" pitchFamily="34" charset="-122"/>
                <a:cs typeface="Nobile" pitchFamily="34" charset="-120"/>
              </a:rPr>
              <a:t> de </a:t>
            </a:r>
            <a:r>
              <a:rPr lang="en-US" sz="1200" dirty="0" err="1">
                <a:solidFill>
                  <a:srgbClr val="404155"/>
                </a:solidFill>
                <a:latin typeface="Nobile" pitchFamily="34" charset="0"/>
                <a:ea typeface="Nobile" pitchFamily="34" charset="-122"/>
                <a:cs typeface="Nobile" pitchFamily="34" charset="-120"/>
              </a:rPr>
              <a:t>prácticas</a:t>
            </a:r>
            <a:r>
              <a:rPr lang="en-US" sz="1200" dirty="0">
                <a:solidFill>
                  <a:srgbClr val="404155"/>
                </a:solidFill>
                <a:latin typeface="Nobile" pitchFamily="34" charset="0"/>
                <a:ea typeface="Nobile" pitchFamily="34" charset="-122"/>
                <a:cs typeface="Nobile" pitchFamily="34" charset="-120"/>
              </a:rPr>
              <a:t> y </a:t>
            </a:r>
            <a:r>
              <a:rPr lang="en-US" sz="1200" dirty="0" err="1">
                <a:solidFill>
                  <a:srgbClr val="404155"/>
                </a:solidFill>
                <a:latin typeface="Nobile" pitchFamily="34" charset="0"/>
                <a:ea typeface="Nobile" pitchFamily="34" charset="-122"/>
                <a:cs typeface="Nobile" pitchFamily="34" charset="-120"/>
              </a:rPr>
              <a:t>bajo</a:t>
            </a:r>
            <a:r>
              <a:rPr lang="en-US" sz="1200" dirty="0">
                <a:solidFill>
                  <a:srgbClr val="404155"/>
                </a:solidFill>
                <a:latin typeface="Nobile" pitchFamily="34" charset="0"/>
                <a:ea typeface="Nobile" pitchFamily="34" charset="-122"/>
                <a:cs typeface="Nobile" pitchFamily="34" charset="-120"/>
              </a:rPr>
              <a:t> la </a:t>
            </a:r>
            <a:r>
              <a:rPr lang="en-US" sz="1200" dirty="0" err="1">
                <a:solidFill>
                  <a:srgbClr val="404155"/>
                </a:solidFill>
                <a:latin typeface="Nobile" pitchFamily="34" charset="0"/>
                <a:ea typeface="Nobile" pitchFamily="34" charset="-122"/>
                <a:cs typeface="Nobile" pitchFamily="34" charset="-120"/>
              </a:rPr>
              <a:t>autorización</a:t>
            </a:r>
            <a:r>
              <a:rPr lang="en-US" sz="1200" dirty="0">
                <a:solidFill>
                  <a:srgbClr val="404155"/>
                </a:solidFill>
                <a:latin typeface="Nobile" pitchFamily="34" charset="0"/>
                <a:ea typeface="Nobile" pitchFamily="34" charset="-122"/>
                <a:cs typeface="Nobile" pitchFamily="34" charset="-120"/>
              </a:rPr>
              <a:t> </a:t>
            </a:r>
            <a:r>
              <a:rPr lang="en-US" sz="1200" dirty="0" err="1">
                <a:solidFill>
                  <a:srgbClr val="404155"/>
                </a:solidFill>
                <a:latin typeface="Nobile" pitchFamily="34" charset="0"/>
                <a:ea typeface="Nobile" pitchFamily="34" charset="-122"/>
                <a:cs typeface="Nobile" pitchFamily="34" charset="-120"/>
              </a:rPr>
              <a:t>expresa</a:t>
            </a:r>
            <a:r>
              <a:rPr lang="en-US" sz="1200" dirty="0">
                <a:solidFill>
                  <a:srgbClr val="404155"/>
                </a:solidFill>
                <a:latin typeface="Nobile" pitchFamily="34" charset="0"/>
                <a:ea typeface="Nobile" pitchFamily="34" charset="-122"/>
                <a:cs typeface="Nobile" pitchFamily="34" charset="-120"/>
              </a:rPr>
              <a:t> de la </a:t>
            </a:r>
            <a:r>
              <a:rPr lang="en-US" sz="1200" dirty="0" err="1">
                <a:solidFill>
                  <a:srgbClr val="404155"/>
                </a:solidFill>
                <a:latin typeface="Nobile" pitchFamily="34" charset="0"/>
                <a:ea typeface="Nobile" pitchFamily="34" charset="-122"/>
                <a:cs typeface="Nobile" pitchFamily="34" charset="-120"/>
              </a:rPr>
              <a:t>tutora</a:t>
            </a:r>
            <a:r>
              <a:rPr lang="en-US" sz="1200" dirty="0">
                <a:solidFill>
                  <a:srgbClr val="404155"/>
                </a:solidFill>
                <a:latin typeface="Nobile" pitchFamily="34" charset="0"/>
                <a:ea typeface="Nobile" pitchFamily="34" charset="-122"/>
                <a:cs typeface="Nobile" pitchFamily="34" charset="-120"/>
              </a:rPr>
              <a:t> </a:t>
            </a:r>
            <a:r>
              <a:rPr lang="en-US" sz="1200" dirty="0" err="1">
                <a:solidFill>
                  <a:srgbClr val="404155"/>
                </a:solidFill>
                <a:latin typeface="Nobile" pitchFamily="34" charset="0"/>
                <a:ea typeface="Nobile" pitchFamily="34" charset="-122"/>
                <a:cs typeface="Nobile" pitchFamily="34" charset="-120"/>
              </a:rPr>
              <a:t>académica</a:t>
            </a:r>
            <a:r>
              <a:rPr lang="en-US" sz="1200" dirty="0">
                <a:solidFill>
                  <a:srgbClr val="404155"/>
                </a:solidFill>
                <a:latin typeface="Nobile" pitchFamily="34" charset="0"/>
                <a:ea typeface="Nobile" pitchFamily="34" charset="-122"/>
                <a:cs typeface="Nobile" pitchFamily="34" charset="-120"/>
              </a:rPr>
              <a:t>.</a:t>
            </a:r>
          </a:p>
          <a:p>
            <a:endParaRPr lang="es-ES" dirty="0"/>
          </a:p>
        </p:txBody>
      </p:sp>
      <p:pic>
        <p:nvPicPr>
          <p:cNvPr id="18" name="Image 0" descr="preencoded.png"/>
          <p:cNvPicPr>
            <a:picLocks noChangeAspect="1"/>
          </p:cNvPicPr>
          <p:nvPr/>
        </p:nvPicPr>
        <p:blipFill>
          <a:blip r:embed="rId3"/>
          <a:stretch>
            <a:fillRect/>
          </a:stretch>
        </p:blipFill>
        <p:spPr>
          <a:xfrm>
            <a:off x="1392402" y="5967829"/>
            <a:ext cx="200382" cy="160258"/>
          </a:xfrm>
          <a:prstGeom prst="rect">
            <a:avLst/>
          </a:prstGeom>
        </p:spPr>
      </p:pic>
      <p:sp>
        <p:nvSpPr>
          <p:cNvPr id="19" name="Text 16"/>
          <p:cNvSpPr/>
          <p:nvPr/>
        </p:nvSpPr>
        <p:spPr>
          <a:xfrm>
            <a:off x="1650384" y="5967829"/>
            <a:ext cx="2217420" cy="200382"/>
          </a:xfrm>
          <a:prstGeom prst="rect">
            <a:avLst/>
          </a:prstGeom>
          <a:noFill/>
          <a:ln/>
        </p:spPr>
        <p:txBody>
          <a:bodyPr wrap="none" lIns="0" tIns="0" rIns="0" bIns="0" rtlCol="0" anchor="t"/>
          <a:lstStyle/>
          <a:p>
            <a:pPr marL="0" indent="0" algn="l">
              <a:lnSpc>
                <a:spcPts val="1550"/>
              </a:lnSpc>
              <a:buNone/>
            </a:pPr>
            <a:r>
              <a:rPr lang="en-US" sz="1250" dirty="0">
                <a:solidFill>
                  <a:srgbClr val="000000"/>
                </a:solidFill>
                <a:latin typeface="Corben" pitchFamily="34" charset="0"/>
                <a:ea typeface="Corben" pitchFamily="34" charset="-122"/>
                <a:cs typeface="Corben" pitchFamily="34" charset="-120"/>
              </a:rPr>
              <a:t>Periodo de exámenes de enero</a:t>
            </a:r>
            <a:endParaRPr lang="en-US" sz="1250" dirty="0"/>
          </a:p>
        </p:txBody>
      </p:sp>
      <p:sp>
        <p:nvSpPr>
          <p:cNvPr id="20" name="Text 17"/>
          <p:cNvSpPr/>
          <p:nvPr/>
        </p:nvSpPr>
        <p:spPr>
          <a:xfrm>
            <a:off x="1246346" y="4708208"/>
            <a:ext cx="5784175" cy="615791"/>
          </a:xfrm>
          <a:prstGeom prst="rect">
            <a:avLst/>
          </a:prstGeom>
          <a:noFill/>
          <a:ln/>
        </p:spPr>
        <p:txBody>
          <a:bodyPr wrap="square" lIns="0" tIns="0" rIns="0" bIns="0" rtlCol="0" anchor="t"/>
          <a:lstStyle/>
          <a:p>
            <a:pPr marL="0" indent="0" algn="l">
              <a:lnSpc>
                <a:spcPts val="1600"/>
              </a:lnSpc>
              <a:buNone/>
            </a:pPr>
            <a:endParaRPr lang="en-US" sz="1200" dirty="0"/>
          </a:p>
        </p:txBody>
      </p:sp>
      <p:pic>
        <p:nvPicPr>
          <p:cNvPr id="21" name="Image 1" descr="preencoded.png"/>
          <p:cNvPicPr>
            <a:picLocks noChangeAspect="1"/>
          </p:cNvPicPr>
          <p:nvPr/>
        </p:nvPicPr>
        <p:blipFill>
          <a:blip r:embed="rId4"/>
          <a:stretch>
            <a:fillRect/>
          </a:stretch>
        </p:blipFill>
        <p:spPr>
          <a:xfrm>
            <a:off x="10490478" y="5236012"/>
            <a:ext cx="4139922" cy="2993588"/>
          </a:xfrm>
          <a:prstGeom prst="rect">
            <a:avLst/>
          </a:prstGeom>
        </p:spPr>
      </p:pic>
      <p:sp>
        <p:nvSpPr>
          <p:cNvPr id="22" name="Text 18"/>
          <p:cNvSpPr/>
          <p:nvPr/>
        </p:nvSpPr>
        <p:spPr>
          <a:xfrm>
            <a:off x="789503" y="7501533"/>
            <a:ext cx="13051393" cy="205264"/>
          </a:xfrm>
          <a:prstGeom prst="rect">
            <a:avLst/>
          </a:prstGeom>
          <a:noFill/>
          <a:ln/>
        </p:spPr>
        <p:txBody>
          <a:bodyPr wrap="none" lIns="0" tIns="0" rIns="0" bIns="0" rtlCol="0" anchor="t"/>
          <a:lstStyle/>
          <a:p>
            <a:pPr marL="0" indent="0" algn="l">
              <a:lnSpc>
                <a:spcPts val="1600"/>
              </a:lnSpc>
              <a:buNone/>
            </a:pPr>
            <a:endParaRPr lang="en-US" sz="10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833914"/>
            <a:ext cx="6097191" cy="434102"/>
          </a:xfrm>
          <a:prstGeom prst="rect">
            <a:avLst/>
          </a:prstGeom>
          <a:noFill/>
          <a:ln/>
        </p:spPr>
        <p:txBody>
          <a:bodyPr wrap="none" lIns="0" tIns="0" rIns="0" bIns="0" rtlCol="0" anchor="t"/>
          <a:lstStyle/>
          <a:p>
            <a:pPr marL="0" indent="0" algn="l">
              <a:lnSpc>
                <a:spcPts val="3400"/>
              </a:lnSpc>
              <a:buNone/>
            </a:pPr>
            <a:r>
              <a:rPr lang="en-US" sz="2700" dirty="0">
                <a:solidFill>
                  <a:srgbClr val="1B1B27"/>
                </a:solidFill>
                <a:latin typeface="Corben" pitchFamily="34" charset="0"/>
                <a:ea typeface="Corben" pitchFamily="34" charset="-122"/>
                <a:cs typeface="Corben" pitchFamily="34" charset="-120"/>
              </a:rPr>
              <a:t>Procedimiento: periodos vacacionales</a:t>
            </a:r>
            <a:endParaRPr lang="en-US" sz="2700" dirty="0"/>
          </a:p>
        </p:txBody>
      </p:sp>
      <p:sp>
        <p:nvSpPr>
          <p:cNvPr id="3" name="Text 1"/>
          <p:cNvSpPr/>
          <p:nvPr/>
        </p:nvSpPr>
        <p:spPr>
          <a:xfrm>
            <a:off x="793790" y="1545788"/>
            <a:ext cx="13042821" cy="555784"/>
          </a:xfrm>
          <a:prstGeom prst="rect">
            <a:avLst/>
          </a:prstGeom>
          <a:noFill/>
          <a:ln/>
        </p:spPr>
        <p:txBody>
          <a:bodyPr wrap="square" lIns="0" tIns="0" rIns="0" bIns="0" rtlCol="0" anchor="t"/>
          <a:lstStyle/>
          <a:p>
            <a:pPr marL="0" indent="0" algn="l">
              <a:lnSpc>
                <a:spcPts val="2150"/>
              </a:lnSpc>
              <a:buNone/>
            </a:pPr>
            <a:r>
              <a:rPr lang="en-US" sz="1350" dirty="0">
                <a:solidFill>
                  <a:srgbClr val="404155"/>
                </a:solidFill>
                <a:latin typeface="Nobile" pitchFamily="34" charset="0"/>
                <a:ea typeface="Nobile" pitchFamily="34" charset="-122"/>
                <a:cs typeface="Nobile" pitchFamily="34" charset="-120"/>
              </a:rPr>
              <a:t>La gestión de los periodos vacacionales durante las prácticas merece especial atención, ya que está directamente relacionada con aspectos administrativos importantes como el alta en la Seguridad Social. Es fundamental comprender y respetar la normativa establecida a este respecto.</a:t>
            </a:r>
            <a:endParaRPr lang="en-US" sz="1350" dirty="0"/>
          </a:p>
        </p:txBody>
      </p:sp>
      <p:pic>
        <p:nvPicPr>
          <p:cNvPr id="4" name="Image 0" descr="preencoded.png"/>
          <p:cNvPicPr>
            <a:picLocks noChangeAspect="1"/>
          </p:cNvPicPr>
          <p:nvPr/>
        </p:nvPicPr>
        <p:blipFill>
          <a:blip r:embed="rId3"/>
          <a:stretch>
            <a:fillRect/>
          </a:stretch>
        </p:blipFill>
        <p:spPr>
          <a:xfrm>
            <a:off x="845820" y="2392263"/>
            <a:ext cx="208359" cy="260390"/>
          </a:xfrm>
          <a:prstGeom prst="rect">
            <a:avLst/>
          </a:prstGeom>
        </p:spPr>
      </p:pic>
      <p:sp>
        <p:nvSpPr>
          <p:cNvPr id="5" name="Text 2"/>
          <p:cNvSpPr/>
          <p:nvPr/>
        </p:nvSpPr>
        <p:spPr>
          <a:xfrm>
            <a:off x="1245156" y="2413992"/>
            <a:ext cx="2033230" cy="217051"/>
          </a:xfrm>
          <a:prstGeom prst="rect">
            <a:avLst/>
          </a:prstGeom>
          <a:noFill/>
          <a:ln/>
        </p:spPr>
        <p:txBody>
          <a:bodyPr wrap="none" lIns="0" tIns="0" rIns="0" bIns="0" rtlCol="0" anchor="t"/>
          <a:lstStyle/>
          <a:p>
            <a:pPr marL="0" indent="0" algn="l">
              <a:lnSpc>
                <a:spcPts val="1700"/>
              </a:lnSpc>
              <a:buNone/>
            </a:pPr>
            <a:r>
              <a:rPr lang="en-US" sz="1350" dirty="0">
                <a:solidFill>
                  <a:srgbClr val="404155"/>
                </a:solidFill>
                <a:latin typeface="Corben" pitchFamily="34" charset="0"/>
                <a:ea typeface="Corben" pitchFamily="34" charset="-122"/>
                <a:cs typeface="Corben" pitchFamily="34" charset="-120"/>
              </a:rPr>
              <a:t>Navidad y Semana Santa</a:t>
            </a:r>
            <a:endParaRPr lang="en-US" sz="1350" dirty="0"/>
          </a:p>
        </p:txBody>
      </p:sp>
      <p:sp>
        <p:nvSpPr>
          <p:cNvPr id="6" name="Text 3"/>
          <p:cNvSpPr/>
          <p:nvPr/>
        </p:nvSpPr>
        <p:spPr>
          <a:xfrm>
            <a:off x="1245156" y="2769870"/>
            <a:ext cx="5900618" cy="666869"/>
          </a:xfrm>
          <a:prstGeom prst="rect">
            <a:avLst/>
          </a:prstGeom>
          <a:noFill/>
          <a:ln/>
        </p:spPr>
        <p:txBody>
          <a:bodyPr wrap="square" lIns="0" tIns="0" rIns="0" bIns="0" rtlCol="0" anchor="t"/>
          <a:lstStyle/>
          <a:p>
            <a:pPr marL="0" indent="0" algn="l">
              <a:lnSpc>
                <a:spcPts val="1750"/>
              </a:lnSpc>
              <a:buNone/>
            </a:pPr>
            <a:r>
              <a:rPr lang="en-US" sz="1050" dirty="0">
                <a:solidFill>
                  <a:srgbClr val="404155"/>
                </a:solidFill>
                <a:latin typeface="Nobile" pitchFamily="34" charset="0"/>
                <a:ea typeface="Nobile" pitchFamily="34" charset="-122"/>
                <a:cs typeface="Nobile" pitchFamily="34" charset="-120"/>
              </a:rPr>
              <a:t>Aunque estos periodos son considerados de receso académico en la universidad, </a:t>
            </a:r>
            <a:r>
              <a:rPr lang="en-US" sz="1050" b="1" dirty="0">
                <a:solidFill>
                  <a:srgbClr val="4967E9"/>
                </a:solidFill>
                <a:latin typeface="Nobile" pitchFamily="34" charset="0"/>
                <a:ea typeface="Nobile" pitchFamily="34" charset="-122"/>
                <a:cs typeface="Nobile" pitchFamily="34" charset="-120"/>
              </a:rPr>
              <a:t>no se pueden coger como vacaciones</a:t>
            </a:r>
            <a:r>
              <a:rPr lang="en-US" sz="1050" dirty="0">
                <a:solidFill>
                  <a:srgbClr val="404155"/>
                </a:solidFill>
                <a:latin typeface="Nobile" pitchFamily="34" charset="0"/>
                <a:ea typeface="Nobile" pitchFamily="34" charset="-122"/>
                <a:cs typeface="Nobile" pitchFamily="34" charset="-120"/>
              </a:rPr>
              <a:t> durante las prácticas debido al alta en la Seguridad Social que mantiene la universidad para los estudiantes.</a:t>
            </a:r>
            <a:endParaRPr lang="en-US" sz="1050" dirty="0"/>
          </a:p>
        </p:txBody>
      </p:sp>
      <p:pic>
        <p:nvPicPr>
          <p:cNvPr id="7" name="Image 1" descr="preencoded.png"/>
          <p:cNvPicPr>
            <a:picLocks noChangeAspect="1"/>
          </p:cNvPicPr>
          <p:nvPr/>
        </p:nvPicPr>
        <p:blipFill>
          <a:blip r:embed="rId3"/>
          <a:stretch>
            <a:fillRect/>
          </a:stretch>
        </p:blipFill>
        <p:spPr>
          <a:xfrm>
            <a:off x="845820" y="3692783"/>
            <a:ext cx="208359" cy="260390"/>
          </a:xfrm>
          <a:prstGeom prst="rect">
            <a:avLst/>
          </a:prstGeom>
        </p:spPr>
      </p:pic>
      <p:sp>
        <p:nvSpPr>
          <p:cNvPr id="8" name="Text 4"/>
          <p:cNvSpPr/>
          <p:nvPr/>
        </p:nvSpPr>
        <p:spPr>
          <a:xfrm>
            <a:off x="1245156" y="3714512"/>
            <a:ext cx="1736646" cy="217051"/>
          </a:xfrm>
          <a:prstGeom prst="rect">
            <a:avLst/>
          </a:prstGeom>
          <a:noFill/>
          <a:ln/>
        </p:spPr>
        <p:txBody>
          <a:bodyPr wrap="none" lIns="0" tIns="0" rIns="0" bIns="0" rtlCol="0" anchor="t"/>
          <a:lstStyle/>
          <a:p>
            <a:pPr marL="0" indent="0" algn="l">
              <a:lnSpc>
                <a:spcPts val="1700"/>
              </a:lnSpc>
              <a:buNone/>
            </a:pPr>
            <a:r>
              <a:rPr lang="en-US" sz="1350" dirty="0">
                <a:solidFill>
                  <a:srgbClr val="404155"/>
                </a:solidFill>
                <a:latin typeface="Corben" pitchFamily="34" charset="0"/>
                <a:ea typeface="Corben" pitchFamily="34" charset="-122"/>
                <a:cs typeface="Corben" pitchFamily="34" charset="-120"/>
              </a:rPr>
              <a:t>Excepciones posibles</a:t>
            </a:r>
            <a:endParaRPr lang="en-US" sz="1350" dirty="0"/>
          </a:p>
        </p:txBody>
      </p:sp>
      <p:sp>
        <p:nvSpPr>
          <p:cNvPr id="9" name="Text 5"/>
          <p:cNvSpPr/>
          <p:nvPr/>
        </p:nvSpPr>
        <p:spPr>
          <a:xfrm>
            <a:off x="1245156" y="4070390"/>
            <a:ext cx="5900618" cy="444579"/>
          </a:xfrm>
          <a:prstGeom prst="rect">
            <a:avLst/>
          </a:prstGeom>
          <a:noFill/>
          <a:ln/>
        </p:spPr>
        <p:txBody>
          <a:bodyPr wrap="square" lIns="0" tIns="0" rIns="0" bIns="0" rtlCol="0" anchor="t"/>
          <a:lstStyle/>
          <a:p>
            <a:pPr marL="0" indent="0" algn="l">
              <a:lnSpc>
                <a:spcPts val="1750"/>
              </a:lnSpc>
              <a:buNone/>
            </a:pPr>
            <a:r>
              <a:rPr lang="en-US" sz="1050" dirty="0">
                <a:solidFill>
                  <a:srgbClr val="404155"/>
                </a:solidFill>
                <a:latin typeface="Nobile" pitchFamily="34" charset="0"/>
                <a:ea typeface="Nobile" pitchFamily="34" charset="-122"/>
                <a:cs typeface="Nobile" pitchFamily="34" charset="-120"/>
              </a:rPr>
              <a:t>Solo se contemplarán excepciones cuando se hayan pactado expresamente los días de no asistencia con:</a:t>
            </a:r>
            <a:endParaRPr lang="en-US" sz="1050" dirty="0"/>
          </a:p>
        </p:txBody>
      </p:sp>
      <p:sp>
        <p:nvSpPr>
          <p:cNvPr id="10" name="Text 6"/>
          <p:cNvSpPr/>
          <p:nvPr/>
        </p:nvSpPr>
        <p:spPr>
          <a:xfrm>
            <a:off x="1245156" y="4639985"/>
            <a:ext cx="5900618" cy="222290"/>
          </a:xfrm>
          <a:prstGeom prst="rect">
            <a:avLst/>
          </a:prstGeom>
          <a:noFill/>
          <a:ln/>
        </p:spPr>
        <p:txBody>
          <a:bodyPr wrap="none" lIns="0" tIns="0" rIns="0" bIns="0" rtlCol="0" anchor="t"/>
          <a:lstStyle/>
          <a:p>
            <a:pPr marL="342900" indent="-342900" algn="l">
              <a:lnSpc>
                <a:spcPts val="1750"/>
              </a:lnSpc>
              <a:buSzPct val="100000"/>
              <a:buChar char="•"/>
            </a:pPr>
            <a:r>
              <a:rPr lang="en-US" sz="1050" dirty="0">
                <a:solidFill>
                  <a:srgbClr val="404155"/>
                </a:solidFill>
                <a:latin typeface="Nobile" pitchFamily="34" charset="0"/>
                <a:ea typeface="Nobile" pitchFamily="34" charset="-122"/>
                <a:cs typeface="Nobile" pitchFamily="34" charset="-120"/>
              </a:rPr>
              <a:t>El centro de prácticas</a:t>
            </a:r>
            <a:endParaRPr lang="en-US" sz="1050" dirty="0"/>
          </a:p>
        </p:txBody>
      </p:sp>
      <p:sp>
        <p:nvSpPr>
          <p:cNvPr id="11" name="Text 7"/>
          <p:cNvSpPr/>
          <p:nvPr/>
        </p:nvSpPr>
        <p:spPr>
          <a:xfrm>
            <a:off x="1245156" y="4910852"/>
            <a:ext cx="5900618" cy="222290"/>
          </a:xfrm>
          <a:prstGeom prst="rect">
            <a:avLst/>
          </a:prstGeom>
          <a:noFill/>
          <a:ln/>
        </p:spPr>
        <p:txBody>
          <a:bodyPr wrap="none" lIns="0" tIns="0" rIns="0" bIns="0" rtlCol="0" anchor="t"/>
          <a:lstStyle/>
          <a:p>
            <a:pPr marL="342900" indent="-342900" algn="l">
              <a:lnSpc>
                <a:spcPts val="1750"/>
              </a:lnSpc>
              <a:buSzPct val="100000"/>
              <a:buChar char="•"/>
            </a:pPr>
            <a:r>
              <a:rPr lang="en-US" sz="1050" dirty="0">
                <a:solidFill>
                  <a:srgbClr val="404155"/>
                </a:solidFill>
                <a:latin typeface="Nobile" pitchFamily="34" charset="0"/>
                <a:ea typeface="Nobile" pitchFamily="34" charset="-122"/>
                <a:cs typeface="Nobile" pitchFamily="34" charset="-120"/>
              </a:rPr>
              <a:t>La tutora académica</a:t>
            </a:r>
            <a:endParaRPr lang="en-US" sz="1050" dirty="0"/>
          </a:p>
        </p:txBody>
      </p:sp>
      <p:sp>
        <p:nvSpPr>
          <p:cNvPr id="12" name="Text 8"/>
          <p:cNvSpPr/>
          <p:nvPr/>
        </p:nvSpPr>
        <p:spPr>
          <a:xfrm>
            <a:off x="1245156" y="5258157"/>
            <a:ext cx="5900618" cy="444579"/>
          </a:xfrm>
          <a:prstGeom prst="rect">
            <a:avLst/>
          </a:prstGeom>
          <a:noFill/>
          <a:ln/>
        </p:spPr>
        <p:txBody>
          <a:bodyPr wrap="square" lIns="0" tIns="0" rIns="0" bIns="0" rtlCol="0" anchor="t"/>
          <a:lstStyle/>
          <a:p>
            <a:pPr marL="0" indent="0" algn="l">
              <a:lnSpc>
                <a:spcPts val="1750"/>
              </a:lnSpc>
              <a:buNone/>
            </a:pPr>
            <a:r>
              <a:rPr lang="en-US" sz="1050" dirty="0">
                <a:solidFill>
                  <a:srgbClr val="404155"/>
                </a:solidFill>
                <a:latin typeface="Nobile" pitchFamily="34" charset="0"/>
                <a:ea typeface="Nobile" pitchFamily="34" charset="-122"/>
                <a:cs typeface="Nobile" pitchFamily="34" charset="-120"/>
              </a:rPr>
              <a:t>Este acuerdo debe realizarse </a:t>
            </a:r>
            <a:r>
              <a:rPr lang="en-US" sz="1050" b="1" dirty="0">
                <a:solidFill>
                  <a:srgbClr val="404155"/>
                </a:solidFill>
                <a:latin typeface="Nobile" pitchFamily="34" charset="0"/>
                <a:ea typeface="Nobile" pitchFamily="34" charset="-122"/>
                <a:cs typeface="Nobile" pitchFamily="34" charset="-120"/>
              </a:rPr>
              <a:t>previamente a la firma del ACUERDO de prácticas</a:t>
            </a:r>
            <a:r>
              <a:rPr lang="en-US" sz="1050" dirty="0">
                <a:solidFill>
                  <a:srgbClr val="404155"/>
                </a:solidFill>
                <a:latin typeface="Nobile" pitchFamily="34" charset="0"/>
                <a:ea typeface="Nobile" pitchFamily="34" charset="-122"/>
                <a:cs typeface="Nobile" pitchFamily="34" charset="-120"/>
              </a:rPr>
              <a:t> y ser notificado al Decanato.</a:t>
            </a:r>
            <a:endParaRPr lang="en-US" sz="1050" dirty="0"/>
          </a:p>
        </p:txBody>
      </p:sp>
      <p:pic>
        <p:nvPicPr>
          <p:cNvPr id="13" name="Image 2" descr="preencoded.png"/>
          <p:cNvPicPr>
            <a:picLocks noChangeAspect="1"/>
          </p:cNvPicPr>
          <p:nvPr/>
        </p:nvPicPr>
        <p:blipFill>
          <a:blip r:embed="rId3"/>
          <a:stretch>
            <a:fillRect/>
          </a:stretch>
        </p:blipFill>
        <p:spPr>
          <a:xfrm>
            <a:off x="845820" y="5958780"/>
            <a:ext cx="208359" cy="260390"/>
          </a:xfrm>
          <a:prstGeom prst="rect">
            <a:avLst/>
          </a:prstGeom>
        </p:spPr>
      </p:pic>
      <p:sp>
        <p:nvSpPr>
          <p:cNvPr id="14" name="Text 9"/>
          <p:cNvSpPr/>
          <p:nvPr/>
        </p:nvSpPr>
        <p:spPr>
          <a:xfrm>
            <a:off x="1245156" y="5980509"/>
            <a:ext cx="2567821" cy="217051"/>
          </a:xfrm>
          <a:prstGeom prst="rect">
            <a:avLst/>
          </a:prstGeom>
          <a:noFill/>
          <a:ln/>
        </p:spPr>
        <p:txBody>
          <a:bodyPr wrap="none" lIns="0" tIns="0" rIns="0" bIns="0" rtlCol="0" anchor="t"/>
          <a:lstStyle/>
          <a:p>
            <a:pPr marL="0" indent="0" algn="l">
              <a:lnSpc>
                <a:spcPts val="1700"/>
              </a:lnSpc>
              <a:buNone/>
            </a:pPr>
            <a:r>
              <a:rPr lang="en-US" sz="1350" dirty="0">
                <a:solidFill>
                  <a:srgbClr val="404155"/>
                </a:solidFill>
                <a:latin typeface="Corben" pitchFamily="34" charset="0"/>
                <a:ea typeface="Corben" pitchFamily="34" charset="-122"/>
                <a:cs typeface="Corben" pitchFamily="34" charset="-120"/>
              </a:rPr>
              <a:t>Consecuencias administrativas</a:t>
            </a:r>
            <a:endParaRPr lang="en-US" sz="1350" dirty="0"/>
          </a:p>
        </p:txBody>
      </p:sp>
      <p:sp>
        <p:nvSpPr>
          <p:cNvPr id="15" name="Text 10"/>
          <p:cNvSpPr/>
          <p:nvPr/>
        </p:nvSpPr>
        <p:spPr>
          <a:xfrm>
            <a:off x="1245156" y="6336387"/>
            <a:ext cx="5900618" cy="666869"/>
          </a:xfrm>
          <a:prstGeom prst="rect">
            <a:avLst/>
          </a:prstGeom>
          <a:noFill/>
          <a:ln/>
        </p:spPr>
        <p:txBody>
          <a:bodyPr wrap="square" lIns="0" tIns="0" rIns="0" bIns="0" rtlCol="0" anchor="t"/>
          <a:lstStyle/>
          <a:p>
            <a:pPr marL="0" indent="0" algn="l">
              <a:lnSpc>
                <a:spcPts val="1750"/>
              </a:lnSpc>
              <a:buNone/>
            </a:pPr>
            <a:r>
              <a:rPr lang="en-US" sz="1050" dirty="0">
                <a:solidFill>
                  <a:srgbClr val="404155"/>
                </a:solidFill>
                <a:latin typeface="Nobile" pitchFamily="34" charset="0"/>
                <a:ea typeface="Nobile" pitchFamily="34" charset="-122"/>
                <a:cs typeface="Nobile" pitchFamily="34" charset="-120"/>
              </a:rPr>
              <a:t>El alumnado que se acoja a estas excepciones será dado de baja en la Seguridad Social durante los días no asistidos, lo que tiene implicaciones administrativas que deben ser consideradas.</a:t>
            </a:r>
            <a:endParaRPr lang="en-US" sz="1050" dirty="0"/>
          </a:p>
        </p:txBody>
      </p:sp>
      <p:pic>
        <p:nvPicPr>
          <p:cNvPr id="16" name="Image 3" descr="preencoded.png"/>
          <p:cNvPicPr>
            <a:picLocks noChangeAspect="1"/>
          </p:cNvPicPr>
          <p:nvPr/>
        </p:nvPicPr>
        <p:blipFill>
          <a:blip r:embed="rId4"/>
          <a:stretch>
            <a:fillRect/>
          </a:stretch>
        </p:blipFill>
        <p:spPr>
          <a:xfrm>
            <a:off x="7492246" y="2413992"/>
            <a:ext cx="1628180" cy="1917025"/>
          </a:xfrm>
          <a:prstGeom prst="rect">
            <a:avLst/>
          </a:prstGeom>
        </p:spPr>
      </p:pic>
      <p:sp>
        <p:nvSpPr>
          <p:cNvPr id="17" name="Shape 11"/>
          <p:cNvSpPr/>
          <p:nvPr/>
        </p:nvSpPr>
        <p:spPr>
          <a:xfrm>
            <a:off x="7492246" y="4487228"/>
            <a:ext cx="6351984" cy="1168360"/>
          </a:xfrm>
          <a:prstGeom prst="roundRect">
            <a:avLst>
              <a:gd name="adj" fmla="val 4994"/>
            </a:avLst>
          </a:prstGeom>
          <a:solidFill>
            <a:srgbClr val="FFB3B4"/>
          </a:solidFill>
          <a:ln/>
        </p:spPr>
      </p:sp>
      <p:pic>
        <p:nvPicPr>
          <p:cNvPr id="18" name="Image 4" descr="preencoded.png"/>
          <p:cNvPicPr>
            <a:picLocks noChangeAspect="1"/>
          </p:cNvPicPr>
          <p:nvPr/>
        </p:nvPicPr>
        <p:blipFill>
          <a:blip r:embed="rId5"/>
          <a:stretch>
            <a:fillRect/>
          </a:stretch>
        </p:blipFill>
        <p:spPr>
          <a:xfrm>
            <a:off x="7631073" y="4691658"/>
            <a:ext cx="217051" cy="173593"/>
          </a:xfrm>
          <a:prstGeom prst="rect">
            <a:avLst/>
          </a:prstGeom>
        </p:spPr>
      </p:pic>
      <p:sp>
        <p:nvSpPr>
          <p:cNvPr id="19" name="Text 12"/>
          <p:cNvSpPr/>
          <p:nvPr/>
        </p:nvSpPr>
        <p:spPr>
          <a:xfrm>
            <a:off x="7986951" y="4660702"/>
            <a:ext cx="3156585" cy="217051"/>
          </a:xfrm>
          <a:prstGeom prst="rect">
            <a:avLst/>
          </a:prstGeom>
          <a:noFill/>
          <a:ln/>
        </p:spPr>
        <p:txBody>
          <a:bodyPr wrap="none" lIns="0" tIns="0" rIns="0" bIns="0" rtlCol="0" anchor="t"/>
          <a:lstStyle/>
          <a:p>
            <a:pPr marL="0" indent="0" algn="l">
              <a:lnSpc>
                <a:spcPts val="1700"/>
              </a:lnSpc>
              <a:buNone/>
            </a:pPr>
            <a:r>
              <a:rPr lang="en-US" sz="1350" dirty="0">
                <a:solidFill>
                  <a:srgbClr val="000000"/>
                </a:solidFill>
                <a:latin typeface="Corben" pitchFamily="34" charset="0"/>
                <a:ea typeface="Corben" pitchFamily="34" charset="-122"/>
                <a:cs typeface="Corben" pitchFamily="34" charset="-120"/>
              </a:rPr>
              <a:t>IMPORTANTE: Viaje de fin de estudios</a:t>
            </a:r>
            <a:endParaRPr lang="en-US" sz="1350" dirty="0"/>
          </a:p>
        </p:txBody>
      </p:sp>
      <p:sp>
        <p:nvSpPr>
          <p:cNvPr id="20" name="Text 13"/>
          <p:cNvSpPr/>
          <p:nvPr/>
        </p:nvSpPr>
        <p:spPr>
          <a:xfrm>
            <a:off x="7986951" y="5016579"/>
            <a:ext cx="5718453" cy="444579"/>
          </a:xfrm>
          <a:prstGeom prst="rect">
            <a:avLst/>
          </a:prstGeom>
          <a:noFill/>
          <a:ln/>
        </p:spPr>
        <p:txBody>
          <a:bodyPr wrap="square" lIns="0" tIns="0" rIns="0" bIns="0" rtlCol="0" anchor="t"/>
          <a:lstStyle/>
          <a:p>
            <a:pPr marL="0" indent="0" algn="l">
              <a:lnSpc>
                <a:spcPts val="1750"/>
              </a:lnSpc>
              <a:buNone/>
            </a:pPr>
            <a:r>
              <a:rPr lang="en-US" sz="1050" b="1" dirty="0">
                <a:solidFill>
                  <a:srgbClr val="4967E9"/>
                </a:solidFill>
                <a:latin typeface="Nobile" pitchFamily="34" charset="0"/>
                <a:ea typeface="Nobile" pitchFamily="34" charset="-122"/>
                <a:cs typeface="Nobile" pitchFamily="34" charset="-120"/>
              </a:rPr>
              <a:t>NO SE PUEDEN COGER DÍAS DE VACACIONES PARA EL VIAJE DE FIN DE ESTUDIOS</a:t>
            </a:r>
            <a:r>
              <a:rPr lang="en-US" sz="1050" dirty="0">
                <a:solidFill>
                  <a:srgbClr val="000000"/>
                </a:solidFill>
                <a:latin typeface="Nobile" pitchFamily="34" charset="0"/>
                <a:ea typeface="Nobile" pitchFamily="34" charset="-122"/>
                <a:cs typeface="Nobile" pitchFamily="34" charset="-120"/>
              </a:rPr>
              <a:t>. Esta normativa no contempla excepciones bajo ninguna circunstancia.</a:t>
            </a:r>
            <a:endParaRPr lang="en-US" sz="1050" dirty="0"/>
          </a:p>
        </p:txBody>
      </p:sp>
      <p:sp>
        <p:nvSpPr>
          <p:cNvPr id="21" name="Text 14"/>
          <p:cNvSpPr/>
          <p:nvPr/>
        </p:nvSpPr>
        <p:spPr>
          <a:xfrm>
            <a:off x="7492246" y="5811798"/>
            <a:ext cx="6351984" cy="666869"/>
          </a:xfrm>
          <a:prstGeom prst="rect">
            <a:avLst/>
          </a:prstGeom>
          <a:noFill/>
          <a:ln/>
        </p:spPr>
        <p:txBody>
          <a:bodyPr wrap="square" lIns="0" tIns="0" rIns="0" bIns="0" rtlCol="0" anchor="t"/>
          <a:lstStyle/>
          <a:p>
            <a:pPr marL="0" indent="0" algn="l">
              <a:lnSpc>
                <a:spcPts val="1750"/>
              </a:lnSpc>
              <a:buNone/>
            </a:pPr>
            <a:r>
              <a:rPr lang="en-US" sz="1050" dirty="0">
                <a:solidFill>
                  <a:srgbClr val="404155"/>
                </a:solidFill>
                <a:latin typeface="Nobile" pitchFamily="34" charset="0"/>
                <a:ea typeface="Nobile" pitchFamily="34" charset="-122"/>
                <a:cs typeface="Nobile" pitchFamily="34" charset="-120"/>
              </a:rPr>
              <a:t>Esta restricción responde a la necesidad de garantizar la continuidad formativa y el cumplimiento del número de horas establecido en el plan de estudios, así como a requisitos legales relacionados con el aseguramiento del alumnado durante el periodo de prácticas.</a:t>
            </a:r>
            <a:endParaRPr lang="en-US" sz="1050" dirty="0"/>
          </a:p>
        </p:txBody>
      </p:sp>
      <p:sp>
        <p:nvSpPr>
          <p:cNvPr id="22" name="Text 15"/>
          <p:cNvSpPr/>
          <p:nvPr/>
        </p:nvSpPr>
        <p:spPr>
          <a:xfrm>
            <a:off x="7492246" y="6603683"/>
            <a:ext cx="6351984" cy="666869"/>
          </a:xfrm>
          <a:prstGeom prst="rect">
            <a:avLst/>
          </a:prstGeom>
          <a:noFill/>
          <a:ln/>
        </p:spPr>
        <p:txBody>
          <a:bodyPr wrap="square" lIns="0" tIns="0" rIns="0" bIns="0" rtlCol="0" anchor="t"/>
          <a:lstStyle/>
          <a:p>
            <a:pPr marL="0" indent="0" algn="l">
              <a:lnSpc>
                <a:spcPts val="1750"/>
              </a:lnSpc>
              <a:buNone/>
            </a:pPr>
            <a:r>
              <a:rPr lang="en-US" sz="1050" dirty="0">
                <a:solidFill>
                  <a:srgbClr val="404155"/>
                </a:solidFill>
                <a:latin typeface="Nobile" pitchFamily="34" charset="0"/>
                <a:ea typeface="Nobile" pitchFamily="34" charset="-122"/>
                <a:cs typeface="Nobile" pitchFamily="34" charset="-120"/>
              </a:rPr>
              <a:t>La planificación anticipada de cualquier ausencia es fundamental para evitar complicaciones administrativas y académicas que pudieran afectar al desarrollo normal de las prácticas y, potencialmente, a la evaluación final de la asignatura.</a:t>
            </a:r>
            <a:endParaRPr lang="en-US" sz="105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70334" y="575905"/>
            <a:ext cx="5862995" cy="391239"/>
          </a:xfrm>
          <a:prstGeom prst="rect">
            <a:avLst/>
          </a:prstGeom>
          <a:noFill/>
          <a:ln/>
        </p:spPr>
        <p:txBody>
          <a:bodyPr wrap="none" lIns="0" tIns="0" rIns="0" bIns="0" rtlCol="0" anchor="t"/>
          <a:lstStyle/>
          <a:p>
            <a:pPr marL="0" indent="0" algn="l">
              <a:lnSpc>
                <a:spcPts val="3050"/>
              </a:lnSpc>
              <a:buNone/>
            </a:pPr>
            <a:r>
              <a:rPr lang="en-US" sz="2450" dirty="0">
                <a:solidFill>
                  <a:srgbClr val="1B1B27"/>
                </a:solidFill>
                <a:latin typeface="Corben" pitchFamily="34" charset="0"/>
                <a:ea typeface="Corben" pitchFamily="34" charset="-122"/>
                <a:cs typeface="Corben" pitchFamily="34" charset="-120"/>
              </a:rPr>
              <a:t>Supervisiones: modalidades y asistencia</a:t>
            </a:r>
            <a:endParaRPr lang="en-US" sz="2450" dirty="0"/>
          </a:p>
        </p:txBody>
      </p:sp>
      <p:sp>
        <p:nvSpPr>
          <p:cNvPr id="3" name="Text 1"/>
          <p:cNvSpPr/>
          <p:nvPr/>
        </p:nvSpPr>
        <p:spPr>
          <a:xfrm>
            <a:off x="770334" y="1217414"/>
            <a:ext cx="13089731" cy="400288"/>
          </a:xfrm>
          <a:prstGeom prst="rect">
            <a:avLst/>
          </a:prstGeom>
          <a:noFill/>
          <a:ln/>
        </p:spPr>
        <p:txBody>
          <a:bodyPr wrap="square" lIns="0" tIns="0" rIns="0" bIns="0" rtlCol="0" anchor="t"/>
          <a:lstStyle/>
          <a:p>
            <a:pPr marL="0" indent="0" algn="l">
              <a:lnSpc>
                <a:spcPts val="1550"/>
              </a:lnSpc>
              <a:buNone/>
            </a:pPr>
            <a:r>
              <a:rPr lang="en-US" sz="950" dirty="0">
                <a:solidFill>
                  <a:srgbClr val="404155"/>
                </a:solidFill>
                <a:latin typeface="Nobile" pitchFamily="34" charset="0"/>
                <a:ea typeface="Nobile" pitchFamily="34" charset="-122"/>
                <a:cs typeface="Nobile" pitchFamily="34" charset="-120"/>
              </a:rPr>
              <a:t>Las supervisiones constituyen un componente esencial del proceso formativo durante las prácticas. Son espacios de reflexión, análisis y seguimiento que complementan la experiencia directa en el centro y facilitan la integración de conocimientos teóricos y prácticos.</a:t>
            </a:r>
            <a:endParaRPr lang="en-US" sz="950" dirty="0"/>
          </a:p>
        </p:txBody>
      </p:sp>
      <p:sp>
        <p:nvSpPr>
          <p:cNvPr id="4" name="Shape 2"/>
          <p:cNvSpPr/>
          <p:nvPr/>
        </p:nvSpPr>
        <p:spPr>
          <a:xfrm>
            <a:off x="770334" y="2086928"/>
            <a:ext cx="6124218" cy="2356366"/>
          </a:xfrm>
          <a:prstGeom prst="roundRect">
            <a:avLst>
              <a:gd name="adj" fmla="val 3104"/>
            </a:avLst>
          </a:prstGeom>
          <a:solidFill>
            <a:srgbClr val="F9F9FF">
              <a:alpha val="95000"/>
            </a:srgbClr>
          </a:solidFill>
          <a:ln/>
        </p:spPr>
      </p:sp>
      <p:sp>
        <p:nvSpPr>
          <p:cNvPr id="5" name="Shape 3"/>
          <p:cNvSpPr/>
          <p:nvPr/>
        </p:nvSpPr>
        <p:spPr>
          <a:xfrm>
            <a:off x="770334" y="2071688"/>
            <a:ext cx="6124218" cy="60960"/>
          </a:xfrm>
          <a:prstGeom prst="roundRect">
            <a:avLst>
              <a:gd name="adj" fmla="val 86248"/>
            </a:avLst>
          </a:prstGeom>
          <a:solidFill>
            <a:srgbClr val="4967E9"/>
          </a:solidFill>
          <a:ln/>
        </p:spPr>
      </p:sp>
      <p:sp>
        <p:nvSpPr>
          <p:cNvPr id="6" name="Shape 4"/>
          <p:cNvSpPr/>
          <p:nvPr/>
        </p:nvSpPr>
        <p:spPr>
          <a:xfrm>
            <a:off x="3644622" y="1899166"/>
            <a:ext cx="375523" cy="375523"/>
          </a:xfrm>
          <a:prstGeom prst="roundRect">
            <a:avLst>
              <a:gd name="adj" fmla="val 243500"/>
            </a:avLst>
          </a:prstGeom>
          <a:solidFill>
            <a:srgbClr val="4967E9"/>
          </a:solidFill>
          <a:ln/>
        </p:spPr>
      </p:sp>
      <p:sp>
        <p:nvSpPr>
          <p:cNvPr id="7" name="Text 5"/>
          <p:cNvSpPr/>
          <p:nvPr/>
        </p:nvSpPr>
        <p:spPr>
          <a:xfrm>
            <a:off x="3757255" y="1992987"/>
            <a:ext cx="150138" cy="187762"/>
          </a:xfrm>
          <a:prstGeom prst="rect">
            <a:avLst/>
          </a:prstGeom>
          <a:noFill/>
          <a:ln/>
        </p:spPr>
        <p:txBody>
          <a:bodyPr wrap="none" lIns="0" tIns="0" rIns="0" bIns="0" rtlCol="0" anchor="t"/>
          <a:lstStyle/>
          <a:p>
            <a:pPr marL="0" indent="0" algn="l">
              <a:lnSpc>
                <a:spcPts val="1850"/>
              </a:lnSpc>
              <a:buNone/>
            </a:pPr>
            <a:r>
              <a:rPr lang="en-US" sz="1150" dirty="0">
                <a:solidFill>
                  <a:srgbClr val="FFFFFF"/>
                </a:solidFill>
                <a:latin typeface="Corben" pitchFamily="34" charset="0"/>
                <a:ea typeface="Corben" pitchFamily="34" charset="-122"/>
                <a:cs typeface="Corben" pitchFamily="34" charset="-120"/>
              </a:rPr>
              <a:t>1</a:t>
            </a:r>
            <a:endParaRPr lang="en-US" sz="1150" dirty="0"/>
          </a:p>
        </p:txBody>
      </p:sp>
      <p:sp>
        <p:nvSpPr>
          <p:cNvPr id="8" name="Text 6"/>
          <p:cNvSpPr/>
          <p:nvPr/>
        </p:nvSpPr>
        <p:spPr>
          <a:xfrm>
            <a:off x="910709" y="2399824"/>
            <a:ext cx="1696879" cy="195501"/>
          </a:xfrm>
          <a:prstGeom prst="rect">
            <a:avLst/>
          </a:prstGeom>
          <a:noFill/>
          <a:ln/>
        </p:spPr>
        <p:txBody>
          <a:bodyPr wrap="none" lIns="0" tIns="0" rIns="0" bIns="0" rtlCol="0" anchor="t"/>
          <a:lstStyle/>
          <a:p>
            <a:pPr marL="0" indent="0" algn="l">
              <a:lnSpc>
                <a:spcPts val="1500"/>
              </a:lnSpc>
              <a:buNone/>
            </a:pPr>
            <a:r>
              <a:rPr lang="en-US" sz="1200" dirty="0">
                <a:solidFill>
                  <a:srgbClr val="404155"/>
                </a:solidFill>
                <a:latin typeface="Corben" pitchFamily="34" charset="0"/>
                <a:ea typeface="Corben" pitchFamily="34" charset="-122"/>
                <a:cs typeface="Corben" pitchFamily="34" charset="-120"/>
              </a:rPr>
              <a:t>Supervisiones grupales</a:t>
            </a:r>
            <a:endParaRPr lang="en-US" sz="1200" dirty="0"/>
          </a:p>
        </p:txBody>
      </p:sp>
      <p:sp>
        <p:nvSpPr>
          <p:cNvPr id="9" name="Text 7"/>
          <p:cNvSpPr/>
          <p:nvPr/>
        </p:nvSpPr>
        <p:spPr>
          <a:xfrm>
            <a:off x="910709" y="2720459"/>
            <a:ext cx="5843468" cy="200144"/>
          </a:xfrm>
          <a:prstGeom prst="rect">
            <a:avLst/>
          </a:prstGeom>
          <a:noFill/>
          <a:ln/>
        </p:spPr>
        <p:txBody>
          <a:bodyPr wrap="none" lIns="0" tIns="0" rIns="0" bIns="0" rtlCol="0" anchor="t"/>
          <a:lstStyle/>
          <a:p>
            <a:pPr marL="0" indent="0" algn="l">
              <a:lnSpc>
                <a:spcPts val="1550"/>
              </a:lnSpc>
              <a:buNone/>
            </a:pPr>
            <a:r>
              <a:rPr lang="en-US" sz="950" b="1" dirty="0">
                <a:solidFill>
                  <a:srgbClr val="4967E9"/>
                </a:solidFill>
                <a:latin typeface="Nobile" pitchFamily="34" charset="0"/>
                <a:ea typeface="Nobile" pitchFamily="34" charset="-122"/>
                <a:cs typeface="Nobile" pitchFamily="34" charset="-120"/>
              </a:rPr>
              <a:t>ASISTENCIA OBLIGATORIA</a:t>
            </a:r>
            <a:endParaRPr lang="en-US" sz="950" dirty="0"/>
          </a:p>
        </p:txBody>
      </p:sp>
      <p:sp>
        <p:nvSpPr>
          <p:cNvPr id="10" name="Text 8"/>
          <p:cNvSpPr/>
          <p:nvPr/>
        </p:nvSpPr>
        <p:spPr>
          <a:xfrm>
            <a:off x="910709" y="3033236"/>
            <a:ext cx="5843468" cy="200144"/>
          </a:xfrm>
          <a:prstGeom prst="rect">
            <a:avLst/>
          </a:prstGeom>
          <a:noFill/>
          <a:ln/>
        </p:spPr>
        <p:txBody>
          <a:bodyPr wrap="none" lIns="0" tIns="0" rIns="0" bIns="0" rtlCol="0" anchor="t"/>
          <a:lstStyle/>
          <a:p>
            <a:pPr marL="0" indent="0" algn="l">
              <a:lnSpc>
                <a:spcPts val="1550"/>
              </a:lnSpc>
              <a:buNone/>
            </a:pPr>
            <a:r>
              <a:rPr lang="en-US" sz="950" dirty="0">
                <a:solidFill>
                  <a:srgbClr val="404155"/>
                </a:solidFill>
                <a:latin typeface="Nobile" pitchFamily="34" charset="0"/>
                <a:ea typeface="Nobile" pitchFamily="34" charset="-122"/>
                <a:cs typeface="Nobile" pitchFamily="34" charset="-120"/>
              </a:rPr>
              <a:t>Se desarrollan principalmente </a:t>
            </a:r>
            <a:r>
              <a:rPr lang="en-US" sz="950" b="1" dirty="0">
                <a:solidFill>
                  <a:srgbClr val="404155"/>
                </a:solidFill>
                <a:latin typeface="Nobile" pitchFamily="34" charset="0"/>
                <a:ea typeface="Nobile" pitchFamily="34" charset="-122"/>
                <a:cs typeface="Nobile" pitchFamily="34" charset="-120"/>
              </a:rPr>
              <a:t>los viernes</a:t>
            </a:r>
            <a:r>
              <a:rPr lang="en-US" sz="950" dirty="0">
                <a:solidFill>
                  <a:srgbClr val="404155"/>
                </a:solidFill>
                <a:latin typeface="Nobile" pitchFamily="34" charset="0"/>
                <a:ea typeface="Nobile" pitchFamily="34" charset="-122"/>
                <a:cs typeface="Nobile" pitchFamily="34" charset="-120"/>
              </a:rPr>
              <a:t> con carácter:</a:t>
            </a:r>
            <a:endParaRPr lang="en-US" sz="950" dirty="0"/>
          </a:p>
        </p:txBody>
      </p:sp>
      <p:sp>
        <p:nvSpPr>
          <p:cNvPr id="11" name="Text 9"/>
          <p:cNvSpPr/>
          <p:nvPr/>
        </p:nvSpPr>
        <p:spPr>
          <a:xfrm>
            <a:off x="910709" y="3346013"/>
            <a:ext cx="5843468" cy="200144"/>
          </a:xfrm>
          <a:prstGeom prst="rect">
            <a:avLst/>
          </a:prstGeom>
          <a:noFill/>
          <a:ln/>
        </p:spPr>
        <p:txBody>
          <a:bodyPr wrap="none" lIns="0" tIns="0" rIns="0" bIns="0" rtlCol="0" anchor="t"/>
          <a:lstStyle/>
          <a:p>
            <a:pPr marL="342900" indent="-342900" algn="l">
              <a:lnSpc>
                <a:spcPts val="1550"/>
              </a:lnSpc>
              <a:buSzPct val="100000"/>
              <a:buChar char="•"/>
            </a:pPr>
            <a:r>
              <a:rPr lang="en-US" sz="950" dirty="0">
                <a:solidFill>
                  <a:srgbClr val="404155"/>
                </a:solidFill>
                <a:latin typeface="Nobile" pitchFamily="34" charset="0"/>
                <a:ea typeface="Nobile" pitchFamily="34" charset="-122"/>
                <a:cs typeface="Nobile" pitchFamily="34" charset="-120"/>
              </a:rPr>
              <a:t>Quincenal durante el periodo de seminarios</a:t>
            </a:r>
            <a:endParaRPr lang="en-US" sz="950" dirty="0"/>
          </a:p>
        </p:txBody>
      </p:sp>
      <p:sp>
        <p:nvSpPr>
          <p:cNvPr id="12" name="Text 10"/>
          <p:cNvSpPr/>
          <p:nvPr/>
        </p:nvSpPr>
        <p:spPr>
          <a:xfrm>
            <a:off x="910709" y="3589853"/>
            <a:ext cx="5843468" cy="200144"/>
          </a:xfrm>
          <a:prstGeom prst="rect">
            <a:avLst/>
          </a:prstGeom>
          <a:noFill/>
          <a:ln/>
        </p:spPr>
        <p:txBody>
          <a:bodyPr wrap="none" lIns="0" tIns="0" rIns="0" bIns="0" rtlCol="0" anchor="t"/>
          <a:lstStyle/>
          <a:p>
            <a:pPr marL="342900" indent="-342900" algn="l">
              <a:lnSpc>
                <a:spcPts val="1550"/>
              </a:lnSpc>
              <a:buSzPct val="100000"/>
              <a:buChar char="•"/>
            </a:pPr>
            <a:r>
              <a:rPr lang="en-US" sz="950" dirty="0">
                <a:solidFill>
                  <a:srgbClr val="404155"/>
                </a:solidFill>
                <a:latin typeface="Nobile" pitchFamily="34" charset="0"/>
                <a:ea typeface="Nobile" pitchFamily="34" charset="-122"/>
                <a:cs typeface="Nobile" pitchFamily="34" charset="-120"/>
              </a:rPr>
              <a:t>Semanal una vez finalizados los seminarios</a:t>
            </a:r>
            <a:endParaRPr lang="en-US" sz="950" dirty="0"/>
          </a:p>
        </p:txBody>
      </p:sp>
      <p:sp>
        <p:nvSpPr>
          <p:cNvPr id="13" name="Text 11"/>
          <p:cNvSpPr/>
          <p:nvPr/>
        </p:nvSpPr>
        <p:spPr>
          <a:xfrm>
            <a:off x="910709" y="3902631"/>
            <a:ext cx="5843468" cy="400288"/>
          </a:xfrm>
          <a:prstGeom prst="rect">
            <a:avLst/>
          </a:prstGeom>
          <a:noFill/>
          <a:ln/>
        </p:spPr>
        <p:txBody>
          <a:bodyPr wrap="square" lIns="0" tIns="0" rIns="0" bIns="0" rtlCol="0" anchor="t"/>
          <a:lstStyle/>
          <a:p>
            <a:pPr marL="0" indent="0" algn="l">
              <a:lnSpc>
                <a:spcPts val="1550"/>
              </a:lnSpc>
              <a:buNone/>
            </a:pPr>
            <a:r>
              <a:rPr lang="en-US" sz="950" dirty="0">
                <a:solidFill>
                  <a:srgbClr val="404155"/>
                </a:solidFill>
                <a:latin typeface="Nobile" pitchFamily="34" charset="0"/>
                <a:ea typeface="Nobile" pitchFamily="34" charset="-122"/>
                <a:cs typeface="Nobile" pitchFamily="34" charset="-120"/>
              </a:rPr>
              <a:t>Para estudiantes que realizan prácticas fuera de Granada o a más de 100km, existe la posibilidad de participar en estas supervisiones en modalidad online (hay un único grupo específico).</a:t>
            </a:r>
            <a:endParaRPr lang="en-US" sz="950" dirty="0"/>
          </a:p>
        </p:txBody>
      </p:sp>
      <p:sp>
        <p:nvSpPr>
          <p:cNvPr id="14" name="Shape 12"/>
          <p:cNvSpPr/>
          <p:nvPr/>
        </p:nvSpPr>
        <p:spPr>
          <a:xfrm>
            <a:off x="770334" y="4756190"/>
            <a:ext cx="6124218" cy="1999893"/>
          </a:xfrm>
          <a:prstGeom prst="roundRect">
            <a:avLst>
              <a:gd name="adj" fmla="val 3658"/>
            </a:avLst>
          </a:prstGeom>
          <a:solidFill>
            <a:srgbClr val="F9F9FF">
              <a:alpha val="95000"/>
            </a:srgbClr>
          </a:solidFill>
          <a:ln/>
        </p:spPr>
      </p:sp>
      <p:sp>
        <p:nvSpPr>
          <p:cNvPr id="15" name="Shape 13"/>
          <p:cNvSpPr/>
          <p:nvPr/>
        </p:nvSpPr>
        <p:spPr>
          <a:xfrm>
            <a:off x="770334" y="4740950"/>
            <a:ext cx="6124218" cy="60960"/>
          </a:xfrm>
          <a:prstGeom prst="roundRect">
            <a:avLst>
              <a:gd name="adj" fmla="val 86248"/>
            </a:avLst>
          </a:prstGeom>
          <a:solidFill>
            <a:srgbClr val="4967E9"/>
          </a:solidFill>
          <a:ln/>
        </p:spPr>
      </p:sp>
      <p:sp>
        <p:nvSpPr>
          <p:cNvPr id="16" name="Shape 14"/>
          <p:cNvSpPr/>
          <p:nvPr/>
        </p:nvSpPr>
        <p:spPr>
          <a:xfrm>
            <a:off x="3644622" y="4568428"/>
            <a:ext cx="375523" cy="375523"/>
          </a:xfrm>
          <a:prstGeom prst="roundRect">
            <a:avLst>
              <a:gd name="adj" fmla="val 243500"/>
            </a:avLst>
          </a:prstGeom>
          <a:solidFill>
            <a:srgbClr val="4967E9"/>
          </a:solidFill>
          <a:ln/>
        </p:spPr>
      </p:sp>
      <p:sp>
        <p:nvSpPr>
          <p:cNvPr id="17" name="Text 15"/>
          <p:cNvSpPr/>
          <p:nvPr/>
        </p:nvSpPr>
        <p:spPr>
          <a:xfrm>
            <a:off x="3757255" y="4662249"/>
            <a:ext cx="150138" cy="187762"/>
          </a:xfrm>
          <a:prstGeom prst="rect">
            <a:avLst/>
          </a:prstGeom>
          <a:noFill/>
          <a:ln/>
        </p:spPr>
        <p:txBody>
          <a:bodyPr wrap="none" lIns="0" tIns="0" rIns="0" bIns="0" rtlCol="0" anchor="t"/>
          <a:lstStyle/>
          <a:p>
            <a:pPr marL="0" indent="0" algn="l">
              <a:lnSpc>
                <a:spcPts val="1850"/>
              </a:lnSpc>
              <a:buNone/>
            </a:pPr>
            <a:r>
              <a:rPr lang="en-US" sz="1150" dirty="0">
                <a:solidFill>
                  <a:srgbClr val="FFFFFF"/>
                </a:solidFill>
                <a:latin typeface="Corben" pitchFamily="34" charset="0"/>
                <a:ea typeface="Corben" pitchFamily="34" charset="-122"/>
                <a:cs typeface="Corben" pitchFamily="34" charset="-120"/>
              </a:rPr>
              <a:t>2</a:t>
            </a:r>
            <a:endParaRPr lang="en-US" sz="1150" dirty="0"/>
          </a:p>
        </p:txBody>
      </p:sp>
      <p:sp>
        <p:nvSpPr>
          <p:cNvPr id="18" name="Text 16"/>
          <p:cNvSpPr/>
          <p:nvPr/>
        </p:nvSpPr>
        <p:spPr>
          <a:xfrm>
            <a:off x="910709" y="5069086"/>
            <a:ext cx="1981914" cy="195501"/>
          </a:xfrm>
          <a:prstGeom prst="rect">
            <a:avLst/>
          </a:prstGeom>
          <a:noFill/>
          <a:ln/>
        </p:spPr>
        <p:txBody>
          <a:bodyPr wrap="none" lIns="0" tIns="0" rIns="0" bIns="0" rtlCol="0" anchor="t"/>
          <a:lstStyle/>
          <a:p>
            <a:pPr marL="0" indent="0" algn="l">
              <a:lnSpc>
                <a:spcPts val="1500"/>
              </a:lnSpc>
              <a:buNone/>
            </a:pPr>
            <a:r>
              <a:rPr lang="en-US" sz="1200" dirty="0">
                <a:solidFill>
                  <a:srgbClr val="404155"/>
                </a:solidFill>
                <a:latin typeface="Corben" pitchFamily="34" charset="0"/>
                <a:ea typeface="Corben" pitchFamily="34" charset="-122"/>
                <a:cs typeface="Corben" pitchFamily="34" charset="-120"/>
              </a:rPr>
              <a:t>Supervisiones individuales</a:t>
            </a:r>
            <a:endParaRPr lang="en-US" sz="1200" dirty="0"/>
          </a:p>
        </p:txBody>
      </p:sp>
      <p:sp>
        <p:nvSpPr>
          <p:cNvPr id="19" name="Text 17"/>
          <p:cNvSpPr/>
          <p:nvPr/>
        </p:nvSpPr>
        <p:spPr>
          <a:xfrm>
            <a:off x="910709" y="5389721"/>
            <a:ext cx="5843468" cy="200144"/>
          </a:xfrm>
          <a:prstGeom prst="rect">
            <a:avLst/>
          </a:prstGeom>
          <a:noFill/>
          <a:ln/>
        </p:spPr>
        <p:txBody>
          <a:bodyPr wrap="none" lIns="0" tIns="0" rIns="0" bIns="0" rtlCol="0" anchor="t"/>
          <a:lstStyle/>
          <a:p>
            <a:pPr marL="0" indent="0" algn="l">
              <a:lnSpc>
                <a:spcPts val="1550"/>
              </a:lnSpc>
              <a:buNone/>
            </a:pPr>
            <a:r>
              <a:rPr lang="en-US" sz="950" b="1" dirty="0">
                <a:solidFill>
                  <a:srgbClr val="4967E9"/>
                </a:solidFill>
                <a:latin typeface="Nobile" pitchFamily="34" charset="0"/>
                <a:ea typeface="Nobile" pitchFamily="34" charset="-122"/>
                <a:cs typeface="Nobile" pitchFamily="34" charset="-120"/>
              </a:rPr>
              <a:t>ASISTENCIA OBLIGATORIA</a:t>
            </a:r>
            <a:endParaRPr lang="en-US" sz="950" dirty="0"/>
          </a:p>
        </p:txBody>
      </p:sp>
      <p:sp>
        <p:nvSpPr>
          <p:cNvPr id="20" name="Text 18"/>
          <p:cNvSpPr/>
          <p:nvPr/>
        </p:nvSpPr>
        <p:spPr>
          <a:xfrm>
            <a:off x="910709" y="5702498"/>
            <a:ext cx="5843468" cy="400288"/>
          </a:xfrm>
          <a:prstGeom prst="rect">
            <a:avLst/>
          </a:prstGeom>
          <a:noFill/>
          <a:ln/>
        </p:spPr>
        <p:txBody>
          <a:bodyPr wrap="square" lIns="0" tIns="0" rIns="0" bIns="0" rtlCol="0" anchor="t"/>
          <a:lstStyle/>
          <a:p>
            <a:pPr marL="0" indent="0" algn="l">
              <a:lnSpc>
                <a:spcPts val="1550"/>
              </a:lnSpc>
              <a:buNone/>
            </a:pPr>
            <a:r>
              <a:rPr lang="en-US" sz="950" dirty="0">
                <a:solidFill>
                  <a:srgbClr val="404155"/>
                </a:solidFill>
                <a:latin typeface="Nobile" pitchFamily="34" charset="0"/>
                <a:ea typeface="Nobile" pitchFamily="34" charset="-122"/>
                <a:cs typeface="Nobile" pitchFamily="34" charset="-120"/>
              </a:rPr>
              <a:t>Se programan según el calendario establecido por cada profesora tutora, adaptándose a las necesidades específicas de seguimiento de cada estudiante.</a:t>
            </a:r>
            <a:endParaRPr lang="en-US" sz="950" dirty="0"/>
          </a:p>
        </p:txBody>
      </p:sp>
      <p:sp>
        <p:nvSpPr>
          <p:cNvPr id="21" name="Text 19"/>
          <p:cNvSpPr/>
          <p:nvPr/>
        </p:nvSpPr>
        <p:spPr>
          <a:xfrm>
            <a:off x="910709" y="6215420"/>
            <a:ext cx="5843468" cy="400288"/>
          </a:xfrm>
          <a:prstGeom prst="rect">
            <a:avLst/>
          </a:prstGeom>
          <a:noFill/>
          <a:ln/>
        </p:spPr>
        <p:txBody>
          <a:bodyPr wrap="square" lIns="0" tIns="0" rIns="0" bIns="0" rtlCol="0" anchor="t"/>
          <a:lstStyle/>
          <a:p>
            <a:pPr marL="0" indent="0" algn="l">
              <a:lnSpc>
                <a:spcPts val="1550"/>
              </a:lnSpc>
              <a:buNone/>
            </a:pPr>
            <a:r>
              <a:rPr lang="en-US" sz="950" dirty="0">
                <a:solidFill>
                  <a:srgbClr val="404155"/>
                </a:solidFill>
                <a:latin typeface="Nobile" pitchFamily="34" charset="0"/>
                <a:ea typeface="Nobile" pitchFamily="34" charset="-122"/>
                <a:cs typeface="Nobile" pitchFamily="34" charset="-120"/>
              </a:rPr>
              <a:t>Estas sesiones permiten un abordaje personalizado de las cuestiones que surgen durante el proceso de prácticas.</a:t>
            </a:r>
            <a:endParaRPr lang="en-US" sz="950" dirty="0"/>
          </a:p>
        </p:txBody>
      </p:sp>
      <p:pic>
        <p:nvPicPr>
          <p:cNvPr id="22" name="Image 0" descr="preencoded.png"/>
          <p:cNvPicPr>
            <a:picLocks noChangeAspect="1"/>
          </p:cNvPicPr>
          <p:nvPr/>
        </p:nvPicPr>
        <p:blipFill>
          <a:blip r:embed="rId3"/>
          <a:stretch>
            <a:fillRect/>
          </a:stretch>
        </p:blipFill>
        <p:spPr>
          <a:xfrm>
            <a:off x="7207448" y="1899166"/>
            <a:ext cx="4328993" cy="3130391"/>
          </a:xfrm>
          <a:prstGeom prst="rect">
            <a:avLst/>
          </a:prstGeom>
        </p:spPr>
      </p:pic>
      <p:sp>
        <p:nvSpPr>
          <p:cNvPr id="23" name="Text 20"/>
          <p:cNvSpPr/>
          <p:nvPr/>
        </p:nvSpPr>
        <p:spPr>
          <a:xfrm>
            <a:off x="7207448" y="5170289"/>
            <a:ext cx="2094071" cy="234672"/>
          </a:xfrm>
          <a:prstGeom prst="rect">
            <a:avLst/>
          </a:prstGeom>
          <a:noFill/>
          <a:ln/>
        </p:spPr>
        <p:txBody>
          <a:bodyPr wrap="none" lIns="0" tIns="0" rIns="0" bIns="0" rtlCol="0" anchor="t"/>
          <a:lstStyle/>
          <a:p>
            <a:pPr marL="0" indent="0" algn="l">
              <a:lnSpc>
                <a:spcPts val="1800"/>
              </a:lnSpc>
              <a:buNone/>
            </a:pPr>
            <a:r>
              <a:rPr lang="en-US" sz="1450" dirty="0">
                <a:solidFill>
                  <a:srgbClr val="1B1B27"/>
                </a:solidFill>
                <a:latin typeface="Corben" pitchFamily="34" charset="0"/>
                <a:ea typeface="Corben" pitchFamily="34" charset="-122"/>
                <a:cs typeface="Corben" pitchFamily="34" charset="-120"/>
              </a:rPr>
              <a:t>Tutorías personalizadas</a:t>
            </a:r>
            <a:endParaRPr lang="en-US" sz="1450" dirty="0"/>
          </a:p>
        </p:txBody>
      </p:sp>
      <p:sp>
        <p:nvSpPr>
          <p:cNvPr id="24" name="Text 21"/>
          <p:cNvSpPr/>
          <p:nvPr/>
        </p:nvSpPr>
        <p:spPr>
          <a:xfrm>
            <a:off x="7207448" y="5530096"/>
            <a:ext cx="6660118" cy="400288"/>
          </a:xfrm>
          <a:prstGeom prst="rect">
            <a:avLst/>
          </a:prstGeom>
          <a:noFill/>
          <a:ln/>
        </p:spPr>
        <p:txBody>
          <a:bodyPr wrap="square" lIns="0" tIns="0" rIns="0" bIns="0" rtlCol="0" anchor="t"/>
          <a:lstStyle/>
          <a:p>
            <a:pPr marL="0" indent="0" algn="l">
              <a:lnSpc>
                <a:spcPts val="1550"/>
              </a:lnSpc>
              <a:buNone/>
            </a:pPr>
            <a:r>
              <a:rPr lang="en-US" sz="950" dirty="0">
                <a:solidFill>
                  <a:srgbClr val="404155"/>
                </a:solidFill>
                <a:latin typeface="Nobile" pitchFamily="34" charset="0"/>
                <a:ea typeface="Nobile" pitchFamily="34" charset="-122"/>
                <a:cs typeface="Nobile" pitchFamily="34" charset="-120"/>
              </a:rPr>
              <a:t>Además de las supervisiones programadas, existe la posibilidad de solicitar tutorías personalizadas que pueden ser iniciadas:</a:t>
            </a:r>
            <a:endParaRPr lang="en-US" sz="950" dirty="0"/>
          </a:p>
        </p:txBody>
      </p:sp>
      <p:sp>
        <p:nvSpPr>
          <p:cNvPr id="25" name="Text 22"/>
          <p:cNvSpPr/>
          <p:nvPr/>
        </p:nvSpPr>
        <p:spPr>
          <a:xfrm>
            <a:off x="7207448" y="6043017"/>
            <a:ext cx="6660118" cy="400288"/>
          </a:xfrm>
          <a:prstGeom prst="rect">
            <a:avLst/>
          </a:prstGeom>
          <a:noFill/>
          <a:ln/>
        </p:spPr>
        <p:txBody>
          <a:bodyPr wrap="square" lIns="0" tIns="0" rIns="0" bIns="0" rtlCol="0" anchor="t"/>
          <a:lstStyle/>
          <a:p>
            <a:pPr marL="342900" indent="-342900" algn="l">
              <a:lnSpc>
                <a:spcPts val="1550"/>
              </a:lnSpc>
              <a:buSzPct val="100000"/>
              <a:buChar char="•"/>
            </a:pPr>
            <a:r>
              <a:rPr lang="en-US" sz="950" dirty="0">
                <a:solidFill>
                  <a:srgbClr val="404155"/>
                </a:solidFill>
                <a:latin typeface="Nobile" pitchFamily="34" charset="0"/>
                <a:ea typeface="Nobile" pitchFamily="34" charset="-122"/>
                <a:cs typeface="Nobile" pitchFamily="34" charset="-120"/>
              </a:rPr>
              <a:t>A petición del/la estudiante, cuando surjan dudas, dificultades o situaciones que requieran una orientación específica</a:t>
            </a:r>
            <a:endParaRPr lang="en-US" sz="950" dirty="0"/>
          </a:p>
        </p:txBody>
      </p:sp>
      <p:sp>
        <p:nvSpPr>
          <p:cNvPr id="26" name="Text 23"/>
          <p:cNvSpPr/>
          <p:nvPr/>
        </p:nvSpPr>
        <p:spPr>
          <a:xfrm>
            <a:off x="7207448" y="6487001"/>
            <a:ext cx="6660118" cy="200144"/>
          </a:xfrm>
          <a:prstGeom prst="rect">
            <a:avLst/>
          </a:prstGeom>
          <a:noFill/>
          <a:ln/>
        </p:spPr>
        <p:txBody>
          <a:bodyPr wrap="none" lIns="0" tIns="0" rIns="0" bIns="0" rtlCol="0" anchor="t"/>
          <a:lstStyle/>
          <a:p>
            <a:pPr marL="342900" indent="-342900" algn="l">
              <a:lnSpc>
                <a:spcPts val="1550"/>
              </a:lnSpc>
              <a:buSzPct val="100000"/>
              <a:buChar char="•"/>
            </a:pPr>
            <a:r>
              <a:rPr lang="en-US" sz="950" dirty="0">
                <a:solidFill>
                  <a:srgbClr val="404155"/>
                </a:solidFill>
                <a:latin typeface="Nobile" pitchFamily="34" charset="0"/>
                <a:ea typeface="Nobile" pitchFamily="34" charset="-122"/>
                <a:cs typeface="Nobile" pitchFamily="34" charset="-120"/>
              </a:rPr>
              <a:t>A propuesta del/la tutor/a académico/a, cuando detecte aspectos que necesiten una atención particular</a:t>
            </a:r>
            <a:endParaRPr lang="en-US" sz="950" dirty="0"/>
          </a:p>
        </p:txBody>
      </p:sp>
      <p:sp>
        <p:nvSpPr>
          <p:cNvPr id="27" name="Text 24"/>
          <p:cNvSpPr/>
          <p:nvPr/>
        </p:nvSpPr>
        <p:spPr>
          <a:xfrm>
            <a:off x="7207448" y="6799778"/>
            <a:ext cx="6660118" cy="200144"/>
          </a:xfrm>
          <a:prstGeom prst="rect">
            <a:avLst/>
          </a:prstGeom>
          <a:noFill/>
          <a:ln/>
        </p:spPr>
        <p:txBody>
          <a:bodyPr wrap="none" lIns="0" tIns="0" rIns="0" bIns="0" rtlCol="0" anchor="t"/>
          <a:lstStyle/>
          <a:p>
            <a:pPr marL="0" indent="0" algn="l">
              <a:lnSpc>
                <a:spcPts val="1550"/>
              </a:lnSpc>
              <a:buNone/>
            </a:pPr>
            <a:endParaRPr lang="en-US" sz="950" dirty="0"/>
          </a:p>
        </p:txBody>
      </p:sp>
      <p:sp>
        <p:nvSpPr>
          <p:cNvPr id="28" name="Text 25"/>
          <p:cNvSpPr/>
          <p:nvPr/>
        </p:nvSpPr>
        <p:spPr>
          <a:xfrm>
            <a:off x="770334" y="7253288"/>
            <a:ext cx="13089731" cy="400288"/>
          </a:xfrm>
          <a:prstGeom prst="rect">
            <a:avLst/>
          </a:prstGeom>
          <a:noFill/>
          <a:ln/>
        </p:spPr>
        <p:txBody>
          <a:bodyPr wrap="square" lIns="0" tIns="0" rIns="0" bIns="0" rtlCol="0" anchor="t"/>
          <a:lstStyle/>
          <a:p>
            <a:pPr marL="0" indent="0" algn="l">
              <a:lnSpc>
                <a:spcPts val="1550"/>
              </a:lnSpc>
              <a:buNone/>
            </a:pPr>
            <a:r>
              <a:rPr lang="en-US" sz="950" dirty="0">
                <a:solidFill>
                  <a:srgbClr val="404155"/>
                </a:solidFill>
                <a:latin typeface="Nobile" pitchFamily="34" charset="0"/>
                <a:ea typeface="Nobile" pitchFamily="34" charset="-122"/>
                <a:cs typeface="Nobile" pitchFamily="34" charset="-120"/>
              </a:rPr>
              <a:t>Estos espacios de supervisión constituyen una oportunidad privilegiada para: 1) Analizar críticamente la práctica profesional; 2) Resolver dudas metodológicas y técnicas; 3) Compartir experiencias con otros/as compañeros/as; 4) Recibir retroalimentación sobre el desempeño; 5) Integrar conocimientos teóricos con la experiencia práctica</a:t>
            </a:r>
            <a:endParaRPr lang="en-US" sz="95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TotalTime>
  <Words>2765</Words>
  <Application>Microsoft Office PowerPoint</Application>
  <PresentationFormat>Personalizado</PresentationFormat>
  <Paragraphs>225</Paragraphs>
  <Slides>13</Slides>
  <Notes>13</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13</vt:i4>
      </vt:variant>
    </vt:vector>
  </HeadingPairs>
  <TitlesOfParts>
    <vt:vector size="18" baseType="lpstr">
      <vt:lpstr>Nobile</vt:lpstr>
      <vt:lpstr>Calibri</vt:lpstr>
      <vt:lpstr>Corben</vt:lpstr>
      <vt:lpstr>Arial</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subject/>
  <dc:creator>Usuario</dc:creator>
  <cp:lastModifiedBy>Usuario</cp:lastModifiedBy>
  <cp:revision>8</cp:revision>
  <dcterms:created xsi:type="dcterms:W3CDTF">2025-09-08T12:25:07Z</dcterms:created>
  <dcterms:modified xsi:type="dcterms:W3CDTF">2025-09-08T15:41:41Z</dcterms:modified>
</cp:coreProperties>
</file>